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3" r:id="rId4"/>
    <p:sldId id="261" r:id="rId5"/>
    <p:sldId id="278" r:id="rId6"/>
    <p:sldId id="279" r:id="rId7"/>
    <p:sldId id="281" r:id="rId8"/>
    <p:sldId id="295" r:id="rId9"/>
    <p:sldId id="264" r:id="rId10"/>
    <p:sldId id="296" r:id="rId11"/>
    <p:sldId id="258" r:id="rId12"/>
    <p:sldId id="293" r:id="rId13"/>
    <p:sldId id="292" r:id="rId14"/>
    <p:sldId id="282" r:id="rId15"/>
    <p:sldId id="272" r:id="rId16"/>
    <p:sldId id="291" r:id="rId17"/>
    <p:sldId id="265" r:id="rId18"/>
    <p:sldId id="302" r:id="rId19"/>
    <p:sldId id="285" r:id="rId20"/>
    <p:sldId id="288" r:id="rId21"/>
    <p:sldId id="289" r:id="rId22"/>
    <p:sldId id="290" r:id="rId23"/>
    <p:sldId id="299" r:id="rId24"/>
    <p:sldId id="287" r:id="rId25"/>
    <p:sldId id="294" r:id="rId26"/>
    <p:sldId id="300" r:id="rId27"/>
    <p:sldId id="298" r:id="rId28"/>
    <p:sldId id="297" r:id="rId29"/>
    <p:sldId id="30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FF9933"/>
    <a:srgbClr val="FFCC00"/>
    <a:srgbClr val="FF9900"/>
    <a:srgbClr val="CCFF99"/>
    <a:srgbClr val="99FFCC"/>
    <a:srgbClr val="0DB38B"/>
    <a:srgbClr val="B3561D"/>
    <a:srgbClr val="65B61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9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BAEBD814-A0FA-4787-A5BE-FACB061579F2}" type="datetimeFigureOut">
              <a:rPr lang="en-US" smtClean="0"/>
              <a:pPr/>
              <a:t>10/17/2013</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5C9EC16-6948-4A9C-A168-26CDA4174B3F}"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C9EC16-6948-4A9C-A168-26CDA4174B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AEBD814-A0FA-4787-A5BE-FACB061579F2}" type="datetimeFigureOut">
              <a:rPr lang="en-US" smtClean="0"/>
              <a:pPr/>
              <a:t>10/17/2013</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5C9EC16-6948-4A9C-A168-26CDA4174B3F}"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25C9EC16-6948-4A9C-A168-26CDA4174B3F}"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25C9EC16-6948-4A9C-A168-26CDA4174B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5C9EC16-6948-4A9C-A168-26CDA4174B3F}"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5C9EC16-6948-4A9C-A168-26CDA4174B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BAEBD814-A0FA-4787-A5BE-FACB061579F2}" type="datetimeFigureOut">
              <a:rPr lang="en-US" smtClean="0"/>
              <a:pPr/>
              <a:t>10/17/2013</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5C9EC16-6948-4A9C-A168-26CDA4174B3F}"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BAEBD814-A0FA-4787-A5BE-FACB061579F2}" type="datetimeFigureOut">
              <a:rPr lang="en-US" smtClean="0"/>
              <a:pPr/>
              <a:t>10/17/2013</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5C9EC16-6948-4A9C-A168-26CDA4174B3F}"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C9EC16-6948-4A9C-A168-26CDA4174B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AEBD814-A0FA-4787-A5BE-FACB061579F2}" type="datetimeFigureOut">
              <a:rPr lang="en-US" smtClean="0"/>
              <a:pPr/>
              <a:t>10/17/2013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C9EC16-6948-4A9C-A168-26CDA4174B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BAEBD814-A0FA-4787-A5BE-FACB061579F2}" type="datetimeFigureOut">
              <a:rPr lang="en-US" smtClean="0"/>
              <a:pPr/>
              <a:t>10/17/2013</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5C9EC16-6948-4A9C-A168-26CDA4174B3F}"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hyperlink" Target="mailto:goatherderkate@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blipFill>
            <a:blip r:embed="rId3" cstate="print"/>
            <a:tile tx="0" ty="0" sx="100000" sy="100000" flip="none" algn="tl"/>
          </a:blipFill>
        </p:spPr>
        <p:txBody>
          <a:bodyPr>
            <a:normAutofit/>
          </a:bodyPr>
          <a:lstStyle/>
          <a:p>
            <a:r>
              <a:rPr lang="en-US" sz="6600" dirty="0" smtClean="0">
                <a:solidFill>
                  <a:srgbClr val="65B61C"/>
                </a:solidFill>
              </a:rPr>
              <a:t>Micro-Habitat Garden</a:t>
            </a:r>
            <a:endParaRPr lang="en-US" sz="6600" dirty="0">
              <a:solidFill>
                <a:srgbClr val="65B61C"/>
              </a:solidFill>
            </a:endParaRPr>
          </a:p>
        </p:txBody>
      </p:sp>
      <p:sp>
        <p:nvSpPr>
          <p:cNvPr id="3" name="Subtitle 2"/>
          <p:cNvSpPr>
            <a:spLocks noGrp="1"/>
          </p:cNvSpPr>
          <p:nvPr>
            <p:ph type="subTitle" idx="1"/>
          </p:nvPr>
        </p:nvSpPr>
        <p:spPr/>
        <p:txBody>
          <a:bodyPr>
            <a:normAutofit fontScale="92500" lnSpcReduction="20000"/>
          </a:bodyPr>
          <a:lstStyle/>
          <a:p>
            <a:r>
              <a:rPr lang="en-US" sz="4800" dirty="0" smtClean="0">
                <a:solidFill>
                  <a:schemeClr val="bg1"/>
                </a:solidFill>
              </a:rPr>
              <a:t>HMN Focus Project in Waynesboro at the Wildlife Center</a:t>
            </a:r>
            <a:endParaRPr lang="en-US" sz="4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737064"/>
          </a:xfrm>
        </p:spPr>
        <p:txBody>
          <a:bodyPr>
            <a:normAutofit fontScale="90000"/>
          </a:bodyPr>
          <a:lstStyle/>
          <a:p>
            <a:pPr algn="ctr"/>
            <a:r>
              <a:rPr lang="en-US" b="1" dirty="0" smtClean="0"/>
              <a:t>Headwaters Master Naturalists</a:t>
            </a:r>
            <a:endParaRPr lang="en-US" b="1" dirty="0"/>
          </a:p>
        </p:txBody>
      </p:sp>
      <p:sp>
        <p:nvSpPr>
          <p:cNvPr id="3" name="Content Placeholder 2"/>
          <p:cNvSpPr>
            <a:spLocks noGrp="1"/>
          </p:cNvSpPr>
          <p:nvPr>
            <p:ph idx="1"/>
          </p:nvPr>
        </p:nvSpPr>
        <p:spPr>
          <a:xfrm>
            <a:off x="457200" y="1066800"/>
            <a:ext cx="8229600" cy="5105717"/>
          </a:xfrm>
          <a:blipFill>
            <a:blip r:embed="rId2" cstate="print"/>
            <a:tile tx="0" ty="0" sx="100000" sy="100000" flip="none" algn="tl"/>
          </a:blipFill>
        </p:spPr>
        <p:txBody>
          <a:bodyPr>
            <a:normAutofit fontScale="92500" lnSpcReduction="10000"/>
          </a:bodyPr>
          <a:lstStyle/>
          <a:p>
            <a:endParaRPr lang="en-US" dirty="0" smtClean="0"/>
          </a:p>
          <a:p>
            <a:r>
              <a:rPr lang="en-US" b="1" dirty="0" smtClean="0">
                <a:solidFill>
                  <a:schemeClr val="bg1"/>
                </a:solidFill>
                <a:latin typeface="Arial" pitchFamily="34" charset="0"/>
                <a:cs typeface="Arial" pitchFamily="34" charset="0"/>
              </a:rPr>
              <a:t>These slides introduce you to the Focus Project of 2013-2014 for our chapter. </a:t>
            </a:r>
            <a:endParaRPr lang="en-US" b="1" dirty="0" smtClean="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We’d love to have all members in some way— small or large—help out at some point  by Fall 2014</a:t>
            </a:r>
            <a:r>
              <a:rPr lang="en-US" b="1" dirty="0" smtClean="0">
                <a:solidFill>
                  <a:schemeClr val="bg1"/>
                </a:solidFill>
                <a:latin typeface="Arial" pitchFamily="34" charset="0"/>
                <a:cs typeface="Arial" pitchFamily="34" charset="0"/>
              </a:rPr>
              <a:t>.</a:t>
            </a:r>
          </a:p>
          <a:p>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In addition to Master Naturalists, we will be getting some help from Master Gardeners and Wildlife Center volunteers, as well!</a:t>
            </a:r>
            <a:endParaRPr lang="en-US" b="1" dirty="0" smtClean="0">
              <a:solidFill>
                <a:schemeClr val="bg1"/>
              </a:solidFill>
              <a:latin typeface="Arial" pitchFamily="34" charset="0"/>
              <a:cs typeface="Arial" pitchFamily="34" charset="0"/>
            </a:endParaRPr>
          </a:p>
          <a:p>
            <a:endParaRPr lang="en-US" b="1" dirty="0" smtClean="0">
              <a:solidFill>
                <a:schemeClr val="bg1"/>
              </a:solidFill>
              <a:latin typeface="Arial" pitchFamily="34" charset="0"/>
              <a:cs typeface="Arial" pitchFamily="34" charset="0"/>
            </a:endParaRPr>
          </a:p>
          <a:p>
            <a:endParaRPr lang="en-US" b="1" dirty="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lstStyle/>
          <a:p>
            <a:pPr algn="ctr"/>
            <a:r>
              <a:rPr lang="en-US" dirty="0" smtClean="0">
                <a:solidFill>
                  <a:schemeClr val="bg1"/>
                </a:solidFill>
              </a:rPr>
              <a:t>Project Mission Statement</a:t>
            </a:r>
            <a:endParaRPr lang="en-US" dirty="0">
              <a:solidFill>
                <a:schemeClr val="bg1"/>
              </a:solidFill>
            </a:endParaRPr>
          </a:p>
        </p:txBody>
      </p:sp>
      <p:sp>
        <p:nvSpPr>
          <p:cNvPr id="3" name="Content Placeholder 2"/>
          <p:cNvSpPr>
            <a:spLocks noGrp="1"/>
          </p:cNvSpPr>
          <p:nvPr>
            <p:ph idx="1"/>
          </p:nvPr>
        </p:nvSpPr>
        <p:spPr>
          <a:xfrm>
            <a:off x="533400" y="1828800"/>
            <a:ext cx="8229600" cy="4526280"/>
          </a:xfrm>
          <a:blipFill>
            <a:blip r:embed="rId2" cstate="print">
              <a:duotone>
                <a:prstClr val="black"/>
                <a:schemeClr val="accent1">
                  <a:tint val="45000"/>
                  <a:satMod val="400000"/>
                </a:schemeClr>
              </a:duotone>
            </a:blip>
            <a:tile tx="0" ty="0" sx="100000" sy="100000" flip="none" algn="tl"/>
          </a:blipFill>
        </p:spPr>
        <p:txBody>
          <a:bodyPr/>
          <a:lstStyle/>
          <a:p>
            <a:pPr>
              <a:buNone/>
            </a:pPr>
            <a:r>
              <a:rPr lang="en-US" b="1" dirty="0" smtClean="0">
                <a:solidFill>
                  <a:schemeClr val="bg1"/>
                </a:solidFill>
                <a:latin typeface="Arial" pitchFamily="34" charset="0"/>
                <a:cs typeface="Arial" pitchFamily="34" charset="0"/>
              </a:rPr>
              <a:t>To create a wildlife food garden that:</a:t>
            </a:r>
          </a:p>
          <a:p>
            <a:pPr>
              <a:buNone/>
            </a:pPr>
            <a:endParaRPr lang="en-US" b="1" dirty="0" smtClean="0">
              <a:solidFill>
                <a:schemeClr val="bg1"/>
              </a:solidFill>
              <a:latin typeface="Arial" pitchFamily="34" charset="0"/>
              <a:cs typeface="Arial" pitchFamily="34" charset="0"/>
            </a:endParaRPr>
          </a:p>
          <a:p>
            <a:pPr>
              <a:buNone/>
            </a:pPr>
            <a:r>
              <a:rPr lang="en-US" b="1" dirty="0" smtClean="0">
                <a:solidFill>
                  <a:schemeClr val="bg1"/>
                </a:solidFill>
                <a:latin typeface="Arial" pitchFamily="34" charset="0"/>
                <a:cs typeface="Arial" pitchFamily="34" charset="0"/>
              </a:rPr>
              <a:t>	-Teaches the public about micro-	habitats </a:t>
            </a:r>
          </a:p>
          <a:p>
            <a:pPr>
              <a:buNone/>
            </a:pPr>
            <a:r>
              <a:rPr lang="en-US" b="1" dirty="0" smtClean="0">
                <a:solidFill>
                  <a:schemeClr val="bg1"/>
                </a:solidFill>
                <a:latin typeface="Arial" pitchFamily="34" charset="0"/>
                <a:cs typeface="Arial" pitchFamily="34" charset="0"/>
              </a:rPr>
              <a:t>	- Displays ideas for using  native plants 	in home gardens </a:t>
            </a:r>
          </a:p>
          <a:p>
            <a:pPr>
              <a:buNone/>
            </a:pPr>
            <a:r>
              <a:rPr lang="en-US" b="1" dirty="0" smtClean="0">
                <a:solidFill>
                  <a:schemeClr val="bg1"/>
                </a:solidFill>
                <a:latin typeface="Arial" pitchFamily="34" charset="0"/>
                <a:cs typeface="Arial" pitchFamily="34" charset="0"/>
              </a:rPr>
              <a:t>	- Introduces principles from 	</a:t>
            </a:r>
            <a:r>
              <a:rPr lang="en-US" b="1" dirty="0" err="1" smtClean="0">
                <a:solidFill>
                  <a:schemeClr val="bg1"/>
                </a:solidFill>
                <a:latin typeface="Arial" pitchFamily="34" charset="0"/>
                <a:cs typeface="Arial" pitchFamily="34" charset="0"/>
              </a:rPr>
              <a:t>permaculture</a:t>
            </a:r>
            <a:r>
              <a:rPr lang="en-US" b="1" dirty="0" smtClean="0">
                <a:solidFill>
                  <a:schemeClr val="bg1"/>
                </a:solidFill>
                <a:latin typeface="Arial" pitchFamily="34" charset="0"/>
                <a:cs typeface="Arial" pitchFamily="34" charset="0"/>
              </a:rPr>
              <a:t> design.	</a:t>
            </a: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956264"/>
          </a:xfrm>
          <a:gradFill>
            <a:gsLst>
              <a:gs pos="72000">
                <a:srgbClr val="DDEBCF">
                  <a:alpha val="66000"/>
                </a:srgbClr>
              </a:gs>
              <a:gs pos="50000">
                <a:srgbClr val="9CB86E"/>
              </a:gs>
              <a:gs pos="100000">
                <a:srgbClr val="156B13"/>
              </a:gs>
            </a:gsLst>
            <a:lin ang="5400000" scaled="0"/>
          </a:gradFill>
        </p:spPr>
        <p:txBody>
          <a:bodyPr>
            <a:noAutofit/>
          </a:bodyPr>
          <a:lstStyle/>
          <a:p>
            <a:pPr algn="ctr"/>
            <a:r>
              <a:rPr lang="en-US" sz="3600" dirty="0" smtClean="0">
                <a:solidFill>
                  <a:schemeClr val="bg1"/>
                </a:solidFill>
              </a:rPr>
              <a:t>What is the garden space we are designing and installing?</a:t>
            </a:r>
            <a:br>
              <a:rPr lang="en-US" sz="3600" dirty="0" smtClean="0">
                <a:solidFill>
                  <a:schemeClr val="bg1"/>
                </a:solidFill>
              </a:rPr>
            </a:br>
            <a:endParaRPr lang="en-US" sz="3600" dirty="0"/>
          </a:p>
        </p:txBody>
      </p:sp>
      <p:sp>
        <p:nvSpPr>
          <p:cNvPr id="3" name="Content Placeholder 2"/>
          <p:cNvSpPr>
            <a:spLocks noGrp="1"/>
          </p:cNvSpPr>
          <p:nvPr>
            <p:ph idx="1"/>
          </p:nvPr>
        </p:nvSpPr>
        <p:spPr>
          <a:xfrm>
            <a:off x="533400" y="2133600"/>
            <a:ext cx="8229600" cy="4221480"/>
          </a:xfrm>
          <a:blipFill>
            <a:blip r:embed="rId2" cstate="print">
              <a:duotone>
                <a:prstClr val="black"/>
                <a:schemeClr val="accent1">
                  <a:tint val="45000"/>
                  <a:satMod val="400000"/>
                </a:schemeClr>
              </a:duotone>
            </a:blip>
            <a:tile tx="0" ty="0" sx="100000" sy="100000" flip="none" algn="tl"/>
          </a:blipFill>
        </p:spPr>
        <p:txBody>
          <a:bodyPr>
            <a:normAutofit/>
          </a:bodyPr>
          <a:lstStyle/>
          <a:p>
            <a:pPr>
              <a:buNone/>
            </a:pPr>
            <a:r>
              <a:rPr lang="en-US" sz="2500" dirty="0" smtClean="0">
                <a:solidFill>
                  <a:schemeClr val="bg1"/>
                </a:solidFill>
                <a:latin typeface="Arial" pitchFamily="34" charset="0"/>
                <a:cs typeface="Arial" pitchFamily="34" charset="0"/>
              </a:rPr>
              <a:t>We’re replacing this front bed of non-native invasive plants plantings and starting over!</a:t>
            </a:r>
            <a:endParaRPr lang="en-US" sz="2500" dirty="0">
              <a:solidFill>
                <a:schemeClr val="bg1"/>
              </a:solidFill>
              <a:latin typeface="Arial" pitchFamily="34" charset="0"/>
              <a:cs typeface="Arial" pitchFamily="34" charset="0"/>
            </a:endParaRPr>
          </a:p>
        </p:txBody>
      </p:sp>
      <p:pic>
        <p:nvPicPr>
          <p:cNvPr id="4" name="Picture 3" descr="WCV Garden 1.JPG"/>
          <p:cNvPicPr>
            <a:picLocks noChangeAspect="1"/>
          </p:cNvPicPr>
          <p:nvPr/>
        </p:nvPicPr>
        <p:blipFill>
          <a:blip r:embed="rId3" cstate="print"/>
          <a:stretch>
            <a:fillRect/>
          </a:stretch>
        </p:blipFill>
        <p:spPr>
          <a:xfrm>
            <a:off x="1828800" y="2914650"/>
            <a:ext cx="5257800" cy="3943350"/>
          </a:xfrm>
          <a:prstGeom prst="rect">
            <a:avLst/>
          </a:prstGeom>
        </p:spPr>
      </p:pic>
      <p:sp>
        <p:nvSpPr>
          <p:cNvPr id="5" name="TextBox 4"/>
          <p:cNvSpPr txBox="1"/>
          <p:nvPr/>
        </p:nvSpPr>
        <p:spPr>
          <a:xfrm>
            <a:off x="762000" y="5867400"/>
            <a:ext cx="7543800" cy="646331"/>
          </a:xfrm>
          <a:prstGeom prst="rect">
            <a:avLst/>
          </a:prstGeom>
          <a:noFill/>
        </p:spPr>
        <p:txBody>
          <a:bodyPr wrap="square" rtlCol="0">
            <a:spAutoFit/>
          </a:bodyPr>
          <a:lstStyle/>
          <a:p>
            <a:pPr algn="ctr"/>
            <a:r>
              <a:rPr lang="en-US" dirty="0" smtClean="0">
                <a:solidFill>
                  <a:schemeClr val="bg1"/>
                </a:solidFill>
              </a:rPr>
              <a:t>The Wildlife  Center is a non-profit veterinary hospital for wildlife located at 1800 S. </a:t>
            </a:r>
            <a:r>
              <a:rPr lang="en-US" dirty="0" err="1" smtClean="0">
                <a:solidFill>
                  <a:schemeClr val="bg1"/>
                </a:solidFill>
              </a:rPr>
              <a:t>Delphine</a:t>
            </a:r>
            <a:r>
              <a:rPr lang="en-US" dirty="0" smtClean="0">
                <a:solidFill>
                  <a:schemeClr val="bg1"/>
                </a:solidFill>
              </a:rPr>
              <a:t> Ave, in Waynesboro, VA ,540-942-9453.</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965664"/>
          </a:xfrm>
          <a:gradFill>
            <a:gsLst>
              <a:gs pos="72000">
                <a:srgbClr val="DDEBCF">
                  <a:alpha val="66000"/>
                </a:srgbClr>
              </a:gs>
              <a:gs pos="50000">
                <a:srgbClr val="9CB86E"/>
              </a:gs>
              <a:gs pos="100000">
                <a:srgbClr val="156B13"/>
              </a:gs>
            </a:gsLst>
            <a:lin ang="5400000" scaled="0"/>
          </a:gradFill>
        </p:spPr>
        <p:txBody>
          <a:bodyPr>
            <a:normAutofit/>
          </a:bodyPr>
          <a:lstStyle/>
          <a:p>
            <a:pPr algn="ctr"/>
            <a:r>
              <a:rPr lang="en-US" sz="3600" dirty="0" smtClean="0">
                <a:solidFill>
                  <a:schemeClr val="bg1"/>
                </a:solidFill>
              </a:rPr>
              <a:t>What micro-habitats will be added?</a:t>
            </a:r>
            <a:endParaRPr lang="en-US" sz="3600" dirty="0">
              <a:solidFill>
                <a:schemeClr val="bg1"/>
              </a:solidFill>
            </a:endParaRPr>
          </a:p>
        </p:txBody>
      </p:sp>
      <p:sp>
        <p:nvSpPr>
          <p:cNvPr id="3" name="Content Placeholder 2"/>
          <p:cNvSpPr>
            <a:spLocks noGrp="1"/>
          </p:cNvSpPr>
          <p:nvPr>
            <p:ph idx="1"/>
          </p:nvPr>
        </p:nvSpPr>
        <p:spPr>
          <a:xfrm>
            <a:off x="533400" y="1600200"/>
            <a:ext cx="8229600" cy="4754880"/>
          </a:xfrm>
          <a:blipFill>
            <a:blip r:embed="rId2" cstate="print">
              <a:duotone>
                <a:prstClr val="black"/>
                <a:schemeClr val="accent1">
                  <a:tint val="45000"/>
                  <a:satMod val="400000"/>
                </a:schemeClr>
              </a:duotone>
            </a:blip>
            <a:tile tx="0" ty="0" sx="100000" sy="100000" flip="none" algn="tl"/>
          </a:blipFill>
        </p:spPr>
        <p:txBody>
          <a:bodyPr>
            <a:normAutofit fontScale="85000" lnSpcReduction="20000"/>
          </a:bodyPr>
          <a:lstStyle/>
          <a:p>
            <a:pPr>
              <a:buNone/>
            </a:pPr>
            <a:r>
              <a:rPr lang="en-US" dirty="0" smtClean="0">
                <a:solidFill>
                  <a:schemeClr val="bg1"/>
                </a:solidFill>
                <a:latin typeface="Arial" pitchFamily="34" charset="0"/>
                <a:cs typeface="Arial" pitchFamily="34" charset="0"/>
              </a:rPr>
              <a:t>Four interconnected sub-projects: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		1. a pond micro-habitat</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		2. two wildlife food guild micro-habitats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		3.  a raised planter micro-farm to grow 		small crops for wild patients (or 		decorative annuals)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	      4.  renovating, installing a sign that  	acknowledges donors, displays certification 	and teaches about home wildlife habitats.</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lstStyle/>
          <a:p>
            <a:pPr algn="ctr"/>
            <a:r>
              <a:rPr lang="en-US" dirty="0" smtClean="0">
                <a:solidFill>
                  <a:schemeClr val="bg1"/>
                </a:solidFill>
              </a:rPr>
              <a:t>Seeking Certification</a:t>
            </a:r>
            <a:endParaRPr lang="en-US" dirty="0">
              <a:solidFill>
                <a:schemeClr val="bg1"/>
              </a:solidFill>
            </a:endParaRPr>
          </a:p>
        </p:txBody>
      </p:sp>
      <p:sp>
        <p:nvSpPr>
          <p:cNvPr id="3" name="Content Placeholder 2"/>
          <p:cNvSpPr>
            <a:spLocks noGrp="1"/>
          </p:cNvSpPr>
          <p:nvPr>
            <p:ph idx="1"/>
          </p:nvPr>
        </p:nvSpPr>
        <p:spPr>
          <a:xfrm>
            <a:off x="533400" y="1828800"/>
            <a:ext cx="8229600" cy="4526280"/>
          </a:xfrm>
          <a:blipFill>
            <a:blip r:embed="rId2" cstate="print">
              <a:duotone>
                <a:prstClr val="black"/>
                <a:schemeClr val="accent1">
                  <a:tint val="45000"/>
                  <a:satMod val="400000"/>
                </a:schemeClr>
              </a:duotone>
            </a:blip>
            <a:tile tx="0" ty="0" sx="100000" sy="100000" flip="none" algn="tl"/>
          </a:blipFill>
        </p:spPr>
        <p:txBody>
          <a:bodyPr/>
          <a:lstStyle/>
          <a:p>
            <a:pPr>
              <a:buNone/>
            </a:pPr>
            <a:r>
              <a:rPr lang="en-US" dirty="0" smtClean="0">
                <a:solidFill>
                  <a:schemeClr val="bg1"/>
                </a:solidFill>
                <a:latin typeface="Arial" pitchFamily="34" charset="0"/>
                <a:cs typeface="Arial" pitchFamily="34" charset="0"/>
              </a:rPr>
              <a:t>We want this garden to meet the certification requirements by the </a:t>
            </a:r>
            <a:r>
              <a:rPr lang="en-US" u="sng" dirty="0" smtClean="0">
                <a:solidFill>
                  <a:schemeClr val="bg1"/>
                </a:solidFill>
                <a:latin typeface="Arial" pitchFamily="34" charset="0"/>
                <a:cs typeface="Arial" pitchFamily="34" charset="0"/>
              </a:rPr>
              <a:t>National Wildlife Federation (NWF)</a:t>
            </a:r>
            <a:r>
              <a:rPr lang="en-US" dirty="0" smtClean="0">
                <a:solidFill>
                  <a:schemeClr val="bg1"/>
                </a:solidFill>
                <a:latin typeface="Arial" pitchFamily="34" charset="0"/>
                <a:cs typeface="Arial" pitchFamily="34" charset="0"/>
              </a:rPr>
              <a:t> as a “Backyard Wildlife Habitat.” </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To do that, we have to make sure we are including the components they require– like food sources, water, hiding spots, and nesting spots.</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normAutofit/>
          </a:bodyPr>
          <a:lstStyle/>
          <a:p>
            <a:pPr algn="ctr"/>
            <a:r>
              <a:rPr lang="en-US" dirty="0" smtClean="0">
                <a:solidFill>
                  <a:schemeClr val="bg1"/>
                </a:solidFill>
              </a:rPr>
              <a:t>A lot of design factors!</a:t>
            </a:r>
            <a:endParaRPr lang="en-US" dirty="0">
              <a:solidFill>
                <a:schemeClr val="bg1"/>
              </a:solidFill>
            </a:endParaRPr>
          </a:p>
        </p:txBody>
      </p:sp>
      <p:sp>
        <p:nvSpPr>
          <p:cNvPr id="3" name="Content Placeholder 2"/>
          <p:cNvSpPr>
            <a:spLocks noGrp="1"/>
          </p:cNvSpPr>
          <p:nvPr>
            <p:ph idx="1"/>
          </p:nvPr>
        </p:nvSpPr>
        <p:spPr>
          <a:xfrm>
            <a:off x="533400" y="1600200"/>
            <a:ext cx="8229600" cy="4953000"/>
          </a:xfrm>
          <a:blipFill>
            <a:blip r:embed="rId2" cstate="print">
              <a:duotone>
                <a:prstClr val="black"/>
                <a:schemeClr val="accent1">
                  <a:tint val="45000"/>
                  <a:satMod val="400000"/>
                </a:schemeClr>
              </a:duotone>
            </a:blip>
            <a:tile tx="0" ty="0" sx="100000" sy="100000" flip="none" algn="tl"/>
          </a:blipFill>
        </p:spPr>
        <p:txBody>
          <a:bodyPr>
            <a:normAutofit fontScale="92500" lnSpcReduction="10000"/>
          </a:bodyPr>
          <a:lstStyle/>
          <a:p>
            <a:pPr>
              <a:buNone/>
            </a:pPr>
            <a:r>
              <a:rPr lang="en-US" dirty="0" smtClean="0">
                <a:solidFill>
                  <a:schemeClr val="bg1"/>
                </a:solidFill>
                <a:latin typeface="Arial" pitchFamily="34" charset="0"/>
                <a:cs typeface="Arial" pitchFamily="34" charset="0"/>
              </a:rPr>
              <a:t>Design Constraints:</a:t>
            </a:r>
          </a:p>
          <a:p>
            <a:pPr marL="514350" indent="-514350"/>
            <a:r>
              <a:rPr lang="en-US" dirty="0" smtClean="0">
                <a:solidFill>
                  <a:schemeClr val="bg1"/>
                </a:solidFill>
                <a:latin typeface="Arial" pitchFamily="34" charset="0"/>
                <a:cs typeface="Arial" pitchFamily="34" charset="0"/>
              </a:rPr>
              <a:t>Physical space limitations-- light, 	water, soil type.</a:t>
            </a:r>
          </a:p>
          <a:p>
            <a:r>
              <a:rPr lang="en-US" dirty="0" smtClean="0">
                <a:solidFill>
                  <a:schemeClr val="bg1"/>
                </a:solidFill>
                <a:latin typeface="Arial" pitchFamily="34" charset="0"/>
                <a:cs typeface="Arial" pitchFamily="34" charset="0"/>
              </a:rPr>
              <a:t>NWF’s certification requirements</a:t>
            </a:r>
          </a:p>
          <a:p>
            <a:r>
              <a:rPr lang="en-US" dirty="0" smtClean="0">
                <a:solidFill>
                  <a:schemeClr val="bg1"/>
                </a:solidFill>
                <a:latin typeface="Arial" pitchFamily="34" charset="0"/>
                <a:cs typeface="Arial" pitchFamily="34" charset="0"/>
              </a:rPr>
              <a:t>Use some </a:t>
            </a:r>
            <a:r>
              <a:rPr lang="en-US" dirty="0" err="1" smtClean="0">
                <a:solidFill>
                  <a:schemeClr val="bg1"/>
                </a:solidFill>
                <a:latin typeface="Arial" pitchFamily="34" charset="0"/>
                <a:cs typeface="Arial" pitchFamily="34" charset="0"/>
              </a:rPr>
              <a:t>permaculture</a:t>
            </a:r>
            <a:r>
              <a:rPr lang="en-US" dirty="0" smtClean="0">
                <a:solidFill>
                  <a:schemeClr val="bg1"/>
                </a:solidFill>
                <a:latin typeface="Arial" pitchFamily="34" charset="0"/>
                <a:cs typeface="Arial" pitchFamily="34" charset="0"/>
              </a:rPr>
              <a:t> design principles</a:t>
            </a:r>
          </a:p>
          <a:p>
            <a:r>
              <a:rPr lang="en-US" dirty="0" smtClean="0">
                <a:solidFill>
                  <a:schemeClr val="bg1"/>
                </a:solidFill>
                <a:latin typeface="Arial" pitchFamily="34" charset="0"/>
                <a:cs typeface="Arial" pitchFamily="34" charset="0"/>
              </a:rPr>
              <a:t>Keeping it inexpensive</a:t>
            </a:r>
          </a:p>
          <a:p>
            <a:r>
              <a:rPr lang="en-US" dirty="0" smtClean="0">
                <a:solidFill>
                  <a:schemeClr val="bg1"/>
                </a:solidFill>
                <a:latin typeface="Arial" pitchFamily="34" charset="0"/>
                <a:cs typeface="Arial" pitchFamily="34" charset="0"/>
              </a:rPr>
              <a:t>Keep it low maintenance </a:t>
            </a:r>
          </a:p>
          <a:p>
            <a:r>
              <a:rPr lang="en-US" dirty="0" smtClean="0">
                <a:solidFill>
                  <a:schemeClr val="bg1"/>
                </a:solidFill>
                <a:latin typeface="Arial" pitchFamily="34" charset="0"/>
                <a:cs typeface="Arial" pitchFamily="34" charset="0"/>
              </a:rPr>
              <a:t>Use native plants or native plant cultivars</a:t>
            </a:r>
          </a:p>
          <a:p>
            <a:r>
              <a:rPr lang="en-US" dirty="0" smtClean="0">
                <a:solidFill>
                  <a:schemeClr val="bg1"/>
                </a:solidFill>
                <a:latin typeface="Arial" pitchFamily="34" charset="0"/>
                <a:cs typeface="Arial" pitchFamily="34" charset="0"/>
              </a:rPr>
              <a:t>Be able to get plants locally</a:t>
            </a:r>
          </a:p>
          <a:p>
            <a:r>
              <a:rPr lang="en-US" dirty="0" smtClean="0">
                <a:solidFill>
                  <a:schemeClr val="bg1"/>
                </a:solidFill>
                <a:latin typeface="Arial" pitchFamily="34" charset="0"/>
                <a:cs typeface="Arial" pitchFamily="34" charset="0"/>
              </a:rPr>
              <a:t>Design for Zone 6 climate</a:t>
            </a:r>
          </a:p>
          <a:p>
            <a:r>
              <a:rPr lang="en-US" dirty="0" smtClean="0">
                <a:solidFill>
                  <a:schemeClr val="bg1"/>
                </a:solidFill>
                <a:latin typeface="Arial" pitchFamily="34" charset="0"/>
                <a:cs typeface="Arial" pitchFamily="34" charset="0"/>
              </a:rPr>
              <a:t>Anticipate climate change</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normAutofit/>
          </a:bodyPr>
          <a:lstStyle/>
          <a:p>
            <a:pPr algn="ctr"/>
            <a:r>
              <a:rPr lang="en-US" dirty="0" smtClean="0">
                <a:solidFill>
                  <a:schemeClr val="bg1"/>
                </a:solidFill>
              </a:rPr>
              <a:t>A lot of design factors!</a:t>
            </a:r>
            <a:endParaRPr lang="en-US" dirty="0">
              <a:solidFill>
                <a:schemeClr val="bg1"/>
              </a:solidFill>
            </a:endParaRPr>
          </a:p>
        </p:txBody>
      </p:sp>
      <p:sp>
        <p:nvSpPr>
          <p:cNvPr id="3" name="Content Placeholder 2"/>
          <p:cNvSpPr>
            <a:spLocks noGrp="1"/>
          </p:cNvSpPr>
          <p:nvPr>
            <p:ph idx="1"/>
          </p:nvPr>
        </p:nvSpPr>
        <p:spPr>
          <a:xfrm>
            <a:off x="457200" y="1524000"/>
            <a:ext cx="8229600" cy="4953000"/>
          </a:xfrm>
          <a:blipFill>
            <a:blip r:embed="rId2" cstate="print">
              <a:duotone>
                <a:prstClr val="black"/>
                <a:schemeClr val="accent1">
                  <a:tint val="45000"/>
                  <a:satMod val="400000"/>
                </a:schemeClr>
              </a:duotone>
            </a:blip>
            <a:tile tx="0" ty="0" sx="100000" sy="100000" flip="none" algn="tl"/>
          </a:blipFill>
        </p:spPr>
        <p:txBody>
          <a:bodyPr>
            <a:normAutofit/>
          </a:bodyPr>
          <a:lstStyle/>
          <a:p>
            <a:pPr>
              <a:buNone/>
            </a:pPr>
            <a:r>
              <a:rPr lang="en-US" dirty="0" smtClean="0">
                <a:solidFill>
                  <a:schemeClr val="bg1"/>
                </a:solidFill>
                <a:latin typeface="Arial" pitchFamily="34" charset="0"/>
                <a:cs typeface="Arial" pitchFamily="34" charset="0"/>
              </a:rPr>
              <a:t>Plus, of course we want it to be </a:t>
            </a:r>
          </a:p>
          <a:p>
            <a:endParaRPr lang="en-US" dirty="0" smtClean="0">
              <a:solidFill>
                <a:schemeClr val="bg1"/>
              </a:solidFill>
              <a:latin typeface="Arial" pitchFamily="34" charset="0"/>
              <a:cs typeface="Arial" pitchFamily="34" charset="0"/>
            </a:endParaRPr>
          </a:p>
          <a:p>
            <a:pPr algn="ctr"/>
            <a:r>
              <a:rPr lang="en-US" sz="4800" dirty="0" smtClean="0">
                <a:solidFill>
                  <a:schemeClr val="bg1"/>
                </a:solidFill>
                <a:latin typeface="Arial" pitchFamily="34" charset="0"/>
                <a:cs typeface="Arial" pitchFamily="34" charset="0"/>
              </a:rPr>
              <a:t>Beautiful</a:t>
            </a:r>
          </a:p>
          <a:p>
            <a:pPr algn="ctr"/>
            <a:r>
              <a:rPr lang="en-US" sz="4800" dirty="0" smtClean="0">
                <a:solidFill>
                  <a:schemeClr val="bg1"/>
                </a:solidFill>
                <a:latin typeface="Arial" pitchFamily="34" charset="0"/>
                <a:cs typeface="Arial" pitchFamily="34" charset="0"/>
              </a:rPr>
              <a:t>Educational</a:t>
            </a:r>
          </a:p>
          <a:p>
            <a:pPr algn="ctr"/>
            <a:r>
              <a:rPr lang="en-US" sz="4800" dirty="0" smtClean="0">
                <a:solidFill>
                  <a:schemeClr val="bg1"/>
                </a:solidFill>
                <a:latin typeface="Arial" pitchFamily="34" charset="0"/>
                <a:cs typeface="Arial" pitchFamily="34" charset="0"/>
              </a:rPr>
              <a:t>Engaging</a:t>
            </a:r>
          </a:p>
          <a:p>
            <a:pPr algn="ctr"/>
            <a:r>
              <a:rPr lang="en-US" sz="4800" dirty="0" smtClean="0">
                <a:solidFill>
                  <a:schemeClr val="bg1"/>
                </a:solidFill>
                <a:latin typeface="Arial" pitchFamily="34" charset="0"/>
                <a:cs typeface="Arial" pitchFamily="34" charset="0"/>
              </a:rPr>
              <a:t>WOW!</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lstStyle/>
          <a:p>
            <a:pPr algn="ctr"/>
            <a:r>
              <a:rPr lang="en-US" dirty="0" smtClean="0">
                <a:solidFill>
                  <a:schemeClr val="bg1"/>
                </a:solidFill>
              </a:rPr>
              <a:t>What is “</a:t>
            </a:r>
            <a:r>
              <a:rPr lang="en-US" dirty="0" err="1" smtClean="0">
                <a:solidFill>
                  <a:schemeClr val="bg1"/>
                </a:solidFill>
              </a:rPr>
              <a:t>permaculture</a:t>
            </a:r>
            <a:r>
              <a:rPr lang="en-US" dirty="0" smtClean="0">
                <a:solidFill>
                  <a:schemeClr val="bg1"/>
                </a:solidFill>
              </a:rPr>
              <a:t>?”</a:t>
            </a:r>
            <a:endParaRPr lang="en-US" dirty="0">
              <a:solidFill>
                <a:schemeClr val="bg1"/>
              </a:solidFill>
            </a:endParaRPr>
          </a:p>
        </p:txBody>
      </p:sp>
      <p:sp>
        <p:nvSpPr>
          <p:cNvPr id="3" name="Content Placeholder 2"/>
          <p:cNvSpPr>
            <a:spLocks noGrp="1"/>
          </p:cNvSpPr>
          <p:nvPr>
            <p:ph idx="1"/>
          </p:nvPr>
        </p:nvSpPr>
        <p:spPr>
          <a:blipFill>
            <a:blip r:embed="rId3" cstate="print">
              <a:duotone>
                <a:prstClr val="black"/>
                <a:schemeClr val="accent1">
                  <a:tint val="45000"/>
                  <a:satMod val="400000"/>
                </a:schemeClr>
              </a:duotone>
            </a:blip>
            <a:tile tx="0" ty="0" sx="100000" sy="100000" flip="none" algn="tl"/>
          </a:blipFill>
        </p:spPr>
        <p:txBody>
          <a:bodyPr>
            <a:normAutofit/>
          </a:bodyPr>
          <a:lstStyle/>
          <a:p>
            <a:pPr>
              <a:buNone/>
            </a:pP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Permaculture</a:t>
            </a:r>
            <a:r>
              <a:rPr lang="en-US" dirty="0" smtClean="0">
                <a:solidFill>
                  <a:schemeClr val="bg1"/>
                </a:solidFill>
                <a:latin typeface="Arial" pitchFamily="34" charset="0"/>
                <a:cs typeface="Arial" pitchFamily="34" charset="0"/>
              </a:rPr>
              <a:t> is a system of perennial 	agriculture emphasizing the use of 	renewable natural resources and the 	enrichment of local ecosystems.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Its Core Principles are:	</a:t>
            </a:r>
          </a:p>
          <a:p>
            <a:pPr algn="ctr">
              <a:buNone/>
            </a:pPr>
            <a:r>
              <a:rPr lang="en-US" dirty="0" smtClean="0">
                <a:solidFill>
                  <a:schemeClr val="bg1"/>
                </a:solidFill>
                <a:latin typeface="Arial" pitchFamily="34" charset="0"/>
                <a:cs typeface="Arial" pitchFamily="34" charset="0"/>
              </a:rPr>
              <a:t>Care of the Earth</a:t>
            </a:r>
          </a:p>
          <a:p>
            <a:pPr algn="ctr">
              <a:buNone/>
            </a:pPr>
            <a:r>
              <a:rPr lang="en-US" dirty="0" smtClean="0">
                <a:solidFill>
                  <a:schemeClr val="bg1"/>
                </a:solidFill>
                <a:latin typeface="Arial" pitchFamily="34" charset="0"/>
                <a:cs typeface="Arial" pitchFamily="34" charset="0"/>
              </a:rPr>
              <a:t>Care of the People</a:t>
            </a:r>
          </a:p>
          <a:p>
            <a:pPr algn="ctr">
              <a:buNone/>
            </a:pPr>
            <a:r>
              <a:rPr lang="en-US" dirty="0" smtClean="0">
                <a:solidFill>
                  <a:schemeClr val="bg1"/>
                </a:solidFill>
                <a:latin typeface="Arial" pitchFamily="34" charset="0"/>
                <a:cs typeface="Arial" pitchFamily="34" charset="0"/>
              </a:rPr>
              <a:t>Return of the Surplus</a:t>
            </a: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lstStyle/>
          <a:p>
            <a:pPr algn="ctr"/>
            <a:r>
              <a:rPr lang="en-US" dirty="0" smtClean="0">
                <a:solidFill>
                  <a:schemeClr val="bg1"/>
                </a:solidFill>
              </a:rPr>
              <a:t>What is </a:t>
            </a:r>
            <a:r>
              <a:rPr lang="en-US" dirty="0" err="1" smtClean="0">
                <a:solidFill>
                  <a:schemeClr val="bg1"/>
                </a:solidFill>
              </a:rPr>
              <a:t>a“plant</a:t>
            </a:r>
            <a:r>
              <a:rPr lang="en-US" dirty="0" smtClean="0">
                <a:solidFill>
                  <a:schemeClr val="bg1"/>
                </a:solidFill>
              </a:rPr>
              <a:t> guild”</a:t>
            </a:r>
            <a:endParaRPr lang="en-US" dirty="0">
              <a:solidFill>
                <a:schemeClr val="bg1"/>
              </a:solidFill>
            </a:endParaRPr>
          </a:p>
        </p:txBody>
      </p:sp>
      <p:sp>
        <p:nvSpPr>
          <p:cNvPr id="3" name="Content Placeholder 2"/>
          <p:cNvSpPr>
            <a:spLocks noGrp="1"/>
          </p:cNvSpPr>
          <p:nvPr>
            <p:ph idx="1"/>
          </p:nvPr>
        </p:nvSpPr>
        <p:spPr>
          <a:blipFill>
            <a:blip r:embed="rId3" cstate="print">
              <a:duotone>
                <a:prstClr val="black"/>
                <a:schemeClr val="accent1">
                  <a:tint val="45000"/>
                  <a:satMod val="400000"/>
                </a:schemeClr>
              </a:duotone>
            </a:blip>
            <a:tile tx="0" ty="0" sx="100000" sy="100000" flip="none" algn="tl"/>
          </a:blipFill>
        </p:spPr>
        <p:txBody>
          <a:bodyPr>
            <a:normAutofit/>
          </a:bodyPr>
          <a:lstStyle/>
          <a:p>
            <a:pPr>
              <a:buNone/>
            </a:pPr>
            <a:r>
              <a:rPr lang="en-US" dirty="0" smtClean="0">
                <a:solidFill>
                  <a:schemeClr val="bg1"/>
                </a:solidFill>
                <a:latin typeface="Arial" pitchFamily="34" charset="0"/>
                <a:cs typeface="Arial" pitchFamily="34" charset="0"/>
              </a:rPr>
              <a:t>Similar to companion planting, a guild is designed to contain a community of species that:</a:t>
            </a:r>
          </a:p>
          <a:p>
            <a:pPr>
              <a:buNone/>
            </a:pPr>
            <a:r>
              <a:rPr lang="en-US" dirty="0" smtClean="0">
                <a:solidFill>
                  <a:schemeClr val="bg1"/>
                </a:solidFill>
                <a:latin typeface="Arial" pitchFamily="34" charset="0"/>
                <a:cs typeface="Arial" pitchFamily="34" charset="0"/>
              </a:rPr>
              <a:t> 	</a:t>
            </a:r>
          </a:p>
          <a:p>
            <a:pPr>
              <a:buNone/>
            </a:pPr>
            <a:r>
              <a:rPr lang="en-US" dirty="0" smtClean="0">
                <a:solidFill>
                  <a:schemeClr val="bg1"/>
                </a:solidFill>
                <a:latin typeface="Arial" pitchFamily="34" charset="0"/>
                <a:cs typeface="Arial" pitchFamily="34" charset="0"/>
              </a:rPr>
              <a:t>		-support each other in beneficial ways 	-aid in self-maintenance and </a:t>
            </a:r>
          </a:p>
          <a:p>
            <a:pPr>
              <a:buNone/>
            </a:pPr>
            <a:r>
              <a:rPr lang="en-US" dirty="0" smtClean="0">
                <a:solidFill>
                  <a:schemeClr val="bg1"/>
                </a:solidFill>
                <a:latin typeface="Arial" pitchFamily="34" charset="0"/>
                <a:cs typeface="Arial" pitchFamily="34" charset="0"/>
              </a:rPr>
              <a:t>		-reduce the work to maintain the 			system</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normAutofit fontScale="90000"/>
          </a:bodyPr>
          <a:lstStyle/>
          <a:p>
            <a:pPr algn="ctr"/>
            <a:r>
              <a:rPr lang="en-US" sz="4000" dirty="0" smtClean="0">
                <a:solidFill>
                  <a:schemeClr val="bg1"/>
                </a:solidFill>
                <a:latin typeface="Arial" pitchFamily="34" charset="0"/>
                <a:cs typeface="Arial" pitchFamily="34" charset="0"/>
              </a:rPr>
              <a:t/>
            </a:r>
            <a:br>
              <a:rPr lang="en-US" sz="4000" dirty="0" smtClean="0">
                <a:solidFill>
                  <a:schemeClr val="bg1"/>
                </a:solidFill>
                <a:latin typeface="Arial" pitchFamily="34" charset="0"/>
                <a:cs typeface="Arial" pitchFamily="34" charset="0"/>
              </a:rPr>
            </a:br>
            <a:r>
              <a:rPr lang="en-US" sz="4000" dirty="0" smtClean="0">
                <a:solidFill>
                  <a:schemeClr val="bg1"/>
                </a:solidFill>
                <a:latin typeface="Arial" pitchFamily="34" charset="0"/>
                <a:cs typeface="Arial" pitchFamily="34" charset="0"/>
              </a:rPr>
              <a:t/>
            </a:r>
            <a:br>
              <a:rPr lang="en-US" sz="4000" dirty="0" smtClean="0">
                <a:solidFill>
                  <a:schemeClr val="bg1"/>
                </a:solidFill>
                <a:latin typeface="Arial" pitchFamily="34" charset="0"/>
                <a:cs typeface="Arial" pitchFamily="34" charset="0"/>
              </a:rPr>
            </a:br>
            <a:r>
              <a:rPr lang="en-US" sz="4000" dirty="0" smtClean="0">
                <a:solidFill>
                  <a:schemeClr val="bg1"/>
                </a:solidFill>
                <a:latin typeface="Arial" pitchFamily="34" charset="0"/>
                <a:cs typeface="Arial" pitchFamily="34" charset="0"/>
              </a:rPr>
              <a:t>What components make up a guild?</a:t>
            </a:r>
            <a:br>
              <a:rPr lang="en-US" sz="4000" dirty="0" smtClean="0">
                <a:solidFill>
                  <a:schemeClr val="bg1"/>
                </a:solidFill>
                <a:latin typeface="Arial" pitchFamily="34" charset="0"/>
                <a:cs typeface="Arial" pitchFamily="34" charset="0"/>
              </a:rPr>
            </a:br>
            <a:endParaRPr lang="en-US" dirty="0"/>
          </a:p>
        </p:txBody>
      </p:sp>
      <p:sp>
        <p:nvSpPr>
          <p:cNvPr id="3" name="Content Placeholder 2"/>
          <p:cNvSpPr>
            <a:spLocks noGrp="1"/>
          </p:cNvSpPr>
          <p:nvPr>
            <p:ph idx="1"/>
          </p:nvPr>
        </p:nvSpPr>
        <p:spPr>
          <a:blipFill>
            <a:blip r:embed="rId3" cstate="print">
              <a:duotone>
                <a:prstClr val="black"/>
                <a:schemeClr val="accent1">
                  <a:tint val="45000"/>
                  <a:satMod val="400000"/>
                </a:schemeClr>
              </a:duotone>
            </a:blip>
            <a:tile tx="0" ty="0" sx="100000" sy="100000" flip="none" algn="tl"/>
          </a:blipFill>
        </p:spPr>
        <p:txBody>
          <a:bodyPr>
            <a:normAutofit/>
          </a:bodyPr>
          <a:lstStyle/>
          <a:p>
            <a:pPr>
              <a:buNone/>
            </a:pPr>
            <a:r>
              <a:rPr lang="en-US" dirty="0" smtClean="0">
                <a:solidFill>
                  <a:schemeClr val="bg1"/>
                </a:solidFill>
                <a:latin typeface="Arial" pitchFamily="34" charset="0"/>
                <a:cs typeface="Arial" pitchFamily="34" charset="0"/>
              </a:rPr>
              <a:t>		1. Food Plants</a:t>
            </a:r>
          </a:p>
          <a:p>
            <a:pPr>
              <a:buNone/>
            </a:pPr>
            <a:r>
              <a:rPr lang="en-US" dirty="0" smtClean="0">
                <a:solidFill>
                  <a:schemeClr val="bg1"/>
                </a:solidFill>
                <a:latin typeface="Arial" pitchFamily="34" charset="0"/>
                <a:cs typeface="Arial" pitchFamily="34" charset="0"/>
              </a:rPr>
              <a:t>		2. Food-for-the-Soil Plants (nitrogen 		fixers)</a:t>
            </a:r>
          </a:p>
          <a:p>
            <a:pPr>
              <a:buNone/>
            </a:pPr>
            <a:r>
              <a:rPr lang="en-US" dirty="0" smtClean="0">
                <a:solidFill>
                  <a:schemeClr val="bg1"/>
                </a:solidFill>
                <a:latin typeface="Arial" pitchFamily="34" charset="0"/>
                <a:cs typeface="Arial" pitchFamily="34" charset="0"/>
              </a:rPr>
              <a:t>		3. Climber Plants</a:t>
            </a:r>
          </a:p>
          <a:p>
            <a:pPr>
              <a:buNone/>
            </a:pPr>
            <a:r>
              <a:rPr lang="en-US" dirty="0" smtClean="0">
                <a:solidFill>
                  <a:schemeClr val="bg1"/>
                </a:solidFill>
                <a:latin typeface="Arial" pitchFamily="34" charset="0"/>
                <a:cs typeface="Arial" pitchFamily="34" charset="0"/>
              </a:rPr>
              <a:t>		4. Supporter Plants</a:t>
            </a:r>
          </a:p>
          <a:p>
            <a:pPr>
              <a:buNone/>
            </a:pPr>
            <a:r>
              <a:rPr lang="en-US" dirty="0" smtClean="0">
                <a:solidFill>
                  <a:schemeClr val="bg1"/>
                </a:solidFill>
                <a:latin typeface="Arial" pitchFamily="34" charset="0"/>
                <a:cs typeface="Arial" pitchFamily="34" charset="0"/>
              </a:rPr>
              <a:t>		5. Miner Plants</a:t>
            </a:r>
          </a:p>
          <a:p>
            <a:pPr>
              <a:buNone/>
            </a:pPr>
            <a:r>
              <a:rPr lang="en-US" dirty="0" smtClean="0">
                <a:solidFill>
                  <a:schemeClr val="bg1"/>
                </a:solidFill>
                <a:latin typeface="Arial" pitchFamily="34" charset="0"/>
                <a:cs typeface="Arial" pitchFamily="34" charset="0"/>
              </a:rPr>
              <a:t>		6. Groundcover Plants</a:t>
            </a:r>
          </a:p>
          <a:p>
            <a:pPr>
              <a:buNone/>
            </a:pPr>
            <a:r>
              <a:rPr lang="en-US" dirty="0" smtClean="0">
                <a:solidFill>
                  <a:schemeClr val="bg1"/>
                </a:solidFill>
                <a:latin typeface="Arial" pitchFamily="34" charset="0"/>
                <a:cs typeface="Arial" pitchFamily="34" charset="0"/>
              </a:rPr>
              <a:t>		7. Protector Plants</a:t>
            </a:r>
          </a:p>
          <a:p>
            <a:pPr>
              <a:buNone/>
            </a:pPr>
            <a:endParaRPr lang="en-US" dirty="0" smtClean="0">
              <a:solidFill>
                <a:schemeClr val="bg1"/>
              </a:solidFill>
            </a:endParaRP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62600" y="253536"/>
            <a:ext cx="3124200" cy="3023064"/>
          </a:xfrm>
          <a:gradFill>
            <a:gsLst>
              <a:gs pos="72000">
                <a:srgbClr val="DDEBCF">
                  <a:alpha val="66000"/>
                </a:srgbClr>
              </a:gs>
              <a:gs pos="50000">
                <a:srgbClr val="9CB86E"/>
              </a:gs>
              <a:gs pos="100000">
                <a:srgbClr val="156B13"/>
              </a:gs>
            </a:gsLst>
            <a:lin ang="5400000" scaled="0"/>
          </a:gradFill>
        </p:spPr>
        <p:txBody>
          <a:bodyPr>
            <a:normAutofit fontScale="90000"/>
          </a:bodyPr>
          <a:lstStyle/>
          <a:p>
            <a:r>
              <a:rPr lang="en-US" dirty="0" smtClean="0">
                <a:solidFill>
                  <a:schemeClr val="bg1"/>
                </a:solidFill>
              </a:rPr>
              <a:t>This is a  well-known simple guild </a:t>
            </a:r>
            <a:endParaRPr lang="en-US" dirty="0">
              <a:solidFill>
                <a:schemeClr val="bg1"/>
              </a:solidFill>
            </a:endParaRPr>
          </a:p>
        </p:txBody>
      </p:sp>
      <p:pic>
        <p:nvPicPr>
          <p:cNvPr id="2050" name="Picture 2" descr="http://www.the-gardeners-calendar.co.uk/images/newsimages/3sisters.jpg"/>
          <p:cNvPicPr>
            <a:picLocks noGrp="1" noChangeAspect="1" noChangeArrowheads="1"/>
          </p:cNvPicPr>
          <p:nvPr>
            <p:ph idx="1"/>
          </p:nvPr>
        </p:nvPicPr>
        <p:blipFill>
          <a:blip r:embed="rId3" cstate="print"/>
          <a:srcRect/>
          <a:stretch>
            <a:fillRect/>
          </a:stretch>
        </p:blipFill>
        <p:spPr bwMode="auto">
          <a:xfrm>
            <a:off x="1066800" y="308152"/>
            <a:ext cx="4343400" cy="624504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lstStyle/>
          <a:p>
            <a:r>
              <a:rPr lang="en-US" dirty="0" smtClean="0">
                <a:solidFill>
                  <a:schemeClr val="bg1"/>
                </a:solidFill>
              </a:rPr>
              <a:t>Plant Guild R&amp;D</a:t>
            </a:r>
            <a:endParaRPr lang="en-US" dirty="0">
              <a:solidFill>
                <a:schemeClr val="bg1"/>
              </a:solidFill>
            </a:endParaRPr>
          </a:p>
        </p:txBody>
      </p:sp>
      <p:pic>
        <p:nvPicPr>
          <p:cNvPr id="4" name="irc_mi" descr="http://midwestpermaculture.com/wordpress/wp-content/uploads/2012/07/Slide3-640x480.jpg"/>
          <p:cNvPicPr>
            <a:picLocks noGrp="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346664"/>
          </a:xfrm>
          <a:gradFill>
            <a:gsLst>
              <a:gs pos="72000">
                <a:srgbClr val="DDEBCF">
                  <a:alpha val="66000"/>
                </a:srgbClr>
              </a:gs>
              <a:gs pos="50000">
                <a:srgbClr val="9CB86E"/>
              </a:gs>
              <a:gs pos="100000">
                <a:srgbClr val="156B13"/>
              </a:gs>
            </a:gsLst>
            <a:lin ang="5400000" scaled="0"/>
          </a:gradFill>
        </p:spPr>
        <p:txBody>
          <a:bodyPr>
            <a:normAutofit/>
          </a:bodyPr>
          <a:lstStyle/>
          <a:p>
            <a:r>
              <a:rPr lang="en-US" sz="4000" dirty="0" smtClean="0">
                <a:solidFill>
                  <a:schemeClr val="bg1"/>
                </a:solidFill>
              </a:rPr>
              <a:t>Okay, are you sold? </a:t>
            </a:r>
            <a:br>
              <a:rPr lang="en-US" sz="4000" dirty="0" smtClean="0">
                <a:solidFill>
                  <a:schemeClr val="bg1"/>
                </a:solidFill>
              </a:rPr>
            </a:br>
            <a:r>
              <a:rPr lang="en-US" sz="4000" dirty="0" smtClean="0">
                <a:solidFill>
                  <a:schemeClr val="bg1"/>
                </a:solidFill>
              </a:rPr>
              <a:t>Here’s how you can  get involved!</a:t>
            </a:r>
            <a:endParaRPr lang="en-US" sz="4000" dirty="0">
              <a:solidFill>
                <a:schemeClr val="bg1"/>
              </a:solidFill>
            </a:endParaRPr>
          </a:p>
        </p:txBody>
      </p:sp>
      <p:sp>
        <p:nvSpPr>
          <p:cNvPr id="3" name="Content Placeholder 2"/>
          <p:cNvSpPr>
            <a:spLocks noGrp="1"/>
          </p:cNvSpPr>
          <p:nvPr>
            <p:ph idx="1"/>
          </p:nvPr>
        </p:nvSpPr>
        <p:spPr>
          <a:xfrm>
            <a:off x="533400" y="1676400"/>
            <a:ext cx="8229600" cy="4526280"/>
          </a:xfrm>
          <a:blipFill>
            <a:blip r:embed="rId2" cstate="print">
              <a:duotone>
                <a:prstClr val="black"/>
                <a:schemeClr val="accent1">
                  <a:tint val="45000"/>
                  <a:satMod val="400000"/>
                </a:schemeClr>
              </a:duotone>
            </a:blip>
            <a:tile tx="0" ty="0" sx="100000" sy="100000" flip="none" algn="tl"/>
          </a:blipFill>
        </p:spPr>
        <p:txBody>
          <a:bodyPr/>
          <a:lstStyle/>
          <a:p>
            <a:pPr>
              <a:buNone/>
            </a:pPr>
            <a:r>
              <a:rPr lang="en-US" dirty="0" smtClean="0">
                <a:solidFill>
                  <a:schemeClr val="bg1"/>
                </a:solidFill>
                <a:latin typeface="Arial" pitchFamily="34" charset="0"/>
                <a:cs typeface="Arial" pitchFamily="34" charset="0"/>
              </a:rPr>
              <a:t>Join up with:</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		Team Water Pond!</a:t>
            </a:r>
          </a:p>
          <a:p>
            <a:pPr>
              <a:buNone/>
            </a:pPr>
            <a:r>
              <a:rPr lang="en-US" dirty="0" smtClean="0">
                <a:solidFill>
                  <a:schemeClr val="bg1"/>
                </a:solidFill>
                <a:latin typeface="Arial" pitchFamily="34" charset="0"/>
                <a:cs typeface="Arial" pitchFamily="34" charset="0"/>
              </a:rPr>
              <a:t>		</a:t>
            </a:r>
          </a:p>
          <a:p>
            <a:pPr>
              <a:buNone/>
            </a:pPr>
            <a:r>
              <a:rPr lang="en-US" dirty="0" smtClean="0">
                <a:solidFill>
                  <a:schemeClr val="bg1"/>
                </a:solidFill>
                <a:latin typeface="Arial" pitchFamily="34" charset="0"/>
                <a:cs typeface="Arial" pitchFamily="34" charset="0"/>
              </a:rPr>
              <a:t>		Team Mini-Farm Planter!</a:t>
            </a:r>
          </a:p>
          <a:p>
            <a:pPr>
              <a:buNone/>
            </a:pPr>
            <a:r>
              <a:rPr lang="en-US" dirty="0" smtClean="0">
                <a:solidFill>
                  <a:schemeClr val="bg1"/>
                </a:solidFill>
                <a:latin typeface="Arial" pitchFamily="34" charset="0"/>
                <a:cs typeface="Arial" pitchFamily="34" charset="0"/>
              </a:rPr>
              <a:t>		</a:t>
            </a:r>
          </a:p>
          <a:p>
            <a:pPr>
              <a:buNone/>
            </a:pPr>
            <a:r>
              <a:rPr lang="en-US" dirty="0" smtClean="0">
                <a:solidFill>
                  <a:schemeClr val="bg1"/>
                </a:solidFill>
                <a:latin typeface="Arial" pitchFamily="34" charset="0"/>
                <a:cs typeface="Arial" pitchFamily="34" charset="0"/>
              </a:rPr>
              <a:t>		Team Plant Guild!</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		Team Art and Signs!</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a:solidFill>
            <a:srgbClr val="CC99FF">
              <a:alpha val="60000"/>
            </a:srgbClr>
          </a:solidFill>
        </p:spPr>
        <p:txBody>
          <a:bodyPr>
            <a:normAutofit fontScale="90000"/>
          </a:bodyPr>
          <a:lstStyle/>
          <a:p>
            <a:pPr algn="ctr"/>
            <a:r>
              <a:rPr lang="en-US" dirty="0" smtClean="0">
                <a:solidFill>
                  <a:schemeClr val="bg1"/>
                </a:solidFill>
              </a:rPr>
              <a:t>What will Team Water Pond do?</a:t>
            </a:r>
            <a:endParaRPr lang="en-US" dirty="0">
              <a:solidFill>
                <a:schemeClr val="bg1"/>
              </a:solidFill>
            </a:endParaRPr>
          </a:p>
        </p:txBody>
      </p:sp>
      <p:sp>
        <p:nvSpPr>
          <p:cNvPr id="3" name="Content Placeholder 2"/>
          <p:cNvSpPr>
            <a:spLocks noGrp="1"/>
          </p:cNvSpPr>
          <p:nvPr>
            <p:ph idx="1"/>
          </p:nvPr>
        </p:nvSpPr>
        <p:spPr>
          <a:blipFill>
            <a:blip r:embed="rId3" cstate="print"/>
            <a:tile tx="0" ty="0" sx="100000" sy="100000" flip="none" algn="tl"/>
          </a:blipFill>
        </p:spPr>
        <p:txBody>
          <a:bodyPr>
            <a:normAutofit fontScale="85000" lnSpcReduction="20000"/>
          </a:bodyPr>
          <a:lstStyle/>
          <a:p>
            <a:r>
              <a:rPr lang="en-US" dirty="0" smtClean="0">
                <a:solidFill>
                  <a:schemeClr val="bg1"/>
                </a:solidFill>
                <a:latin typeface="Arial" pitchFamily="34" charset="0"/>
                <a:cs typeface="Arial" pitchFamily="34" charset="0"/>
              </a:rPr>
              <a:t>Research and design pond shape, depth, installation requirements and create a budget</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Figure out managing/using roof runoff from downspouts</a:t>
            </a:r>
            <a:r>
              <a:rPr lang="en-US" sz="2800" dirty="0" smtClean="0">
                <a:solidFill>
                  <a:schemeClr val="bg1"/>
                </a:solidFill>
                <a:latin typeface="Arial" pitchFamily="34" charset="0"/>
                <a:cs typeface="Arial" pitchFamily="34" charset="0"/>
              </a:rPr>
              <a:t>…(</a:t>
            </a:r>
            <a:r>
              <a:rPr lang="en-US" sz="2800" dirty="0" err="1" smtClean="0">
                <a:solidFill>
                  <a:schemeClr val="bg1"/>
                </a:solidFill>
                <a:latin typeface="Arial" pitchFamily="34" charset="0"/>
                <a:cs typeface="Arial" pitchFamily="34" charset="0"/>
              </a:rPr>
              <a:t>rainchains</a:t>
            </a:r>
            <a:r>
              <a:rPr lang="en-US" sz="2800" dirty="0" smtClean="0">
                <a:solidFill>
                  <a:schemeClr val="bg1"/>
                </a:solidFill>
                <a:latin typeface="Arial" pitchFamily="34" charset="0"/>
                <a:cs typeface="Arial" pitchFamily="34" charset="0"/>
              </a:rPr>
              <a:t>, </a:t>
            </a:r>
            <a:r>
              <a:rPr lang="en-US" sz="2800" dirty="0" err="1" smtClean="0">
                <a:solidFill>
                  <a:schemeClr val="bg1"/>
                </a:solidFill>
                <a:latin typeface="Arial" pitchFamily="34" charset="0"/>
                <a:cs typeface="Arial" pitchFamily="34" charset="0"/>
              </a:rPr>
              <a:t>rainbarrels</a:t>
            </a:r>
            <a:r>
              <a:rPr lang="en-US" sz="2800" dirty="0" smtClean="0">
                <a:solidFill>
                  <a:schemeClr val="bg1"/>
                </a:solidFill>
                <a:latin typeface="Arial" pitchFamily="34" charset="0"/>
                <a:cs typeface="Arial" pitchFamily="34" charset="0"/>
              </a:rPr>
              <a:t>?)</a:t>
            </a:r>
          </a:p>
          <a:p>
            <a:endParaRPr lang="en-US" sz="2800"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Select plants for the pond</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Integrate design with other teams’ designs</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Get and deliver plants and supplies</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Install pond, plants and borders</a:t>
            </a:r>
          </a:p>
          <a:p>
            <a:endParaRPr lang="en-US" dirty="0" smtClean="0">
              <a:solidFill>
                <a:schemeClr val="bg1"/>
              </a:solidFill>
              <a:latin typeface="Arial" pitchFamily="34" charset="0"/>
              <a:cs typeface="Arial" pitchFamily="34" charset="0"/>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99FF">
              <a:alpha val="60000"/>
            </a:srgbClr>
          </a:solidFill>
        </p:spPr>
        <p:txBody>
          <a:bodyPr/>
          <a:lstStyle/>
          <a:p>
            <a:r>
              <a:rPr lang="en-US" dirty="0" smtClean="0">
                <a:solidFill>
                  <a:schemeClr val="bg1"/>
                </a:solidFill>
              </a:rPr>
              <a:t>One possibility:</a:t>
            </a:r>
            <a:endParaRPr lang="en-US" dirty="0">
              <a:solidFill>
                <a:schemeClr val="bg1"/>
              </a:solidFill>
            </a:endParaRPr>
          </a:p>
        </p:txBody>
      </p:sp>
      <p:pic>
        <p:nvPicPr>
          <p:cNvPr id="1026" name="Picture 2" descr="C:\Users\Ken\Dropbox\WCV Garden\Design\Springdale Photos\Springdale Water garden 013.JPG"/>
          <p:cNvPicPr>
            <a:picLocks noGrp="1" noChangeAspect="1" noChangeArrowheads="1"/>
          </p:cNvPicPr>
          <p:nvPr>
            <p:ph idx="1"/>
          </p:nvPr>
        </p:nvPicPr>
        <p:blipFill>
          <a:blip r:embed="rId3" cstate="print"/>
          <a:srcRect/>
          <a:stretch>
            <a:fillRect/>
          </a:stretch>
        </p:blipFill>
        <p:spPr bwMode="auto">
          <a:xfrm>
            <a:off x="990600" y="1314450"/>
            <a:ext cx="7391400" cy="554355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2000">
                <a:srgbClr val="DDEBCF">
                  <a:alpha val="66000"/>
                </a:srgbClr>
              </a:gs>
              <a:gs pos="50000">
                <a:srgbClr val="9CB86E"/>
              </a:gs>
              <a:gs pos="100000">
                <a:srgbClr val="156B13"/>
              </a:gs>
            </a:gsLst>
            <a:lin ang="5400000" scaled="0"/>
          </a:gradFill>
        </p:spPr>
        <p:txBody>
          <a:bodyPr>
            <a:normAutofit fontScale="90000"/>
          </a:bodyPr>
          <a:lstStyle/>
          <a:p>
            <a:r>
              <a:rPr lang="en-US" dirty="0" smtClean="0">
                <a:solidFill>
                  <a:schemeClr val="bg1"/>
                </a:solidFill>
              </a:rPr>
              <a:t>What will Team Plant Guild do?</a:t>
            </a:r>
            <a:endParaRPr lang="en-US" dirty="0">
              <a:solidFill>
                <a:schemeClr val="bg1"/>
              </a:solidFill>
            </a:endParaRPr>
          </a:p>
        </p:txBody>
      </p:sp>
      <p:sp>
        <p:nvSpPr>
          <p:cNvPr id="3" name="Content Placeholder 2"/>
          <p:cNvSpPr>
            <a:spLocks noGrp="1"/>
          </p:cNvSpPr>
          <p:nvPr>
            <p:ph idx="1"/>
          </p:nvPr>
        </p:nvSpPr>
        <p:spPr>
          <a:blipFill>
            <a:blip r:embed="rId3" cstate="print"/>
            <a:tile tx="0" ty="0" sx="100000" sy="100000" flip="none" algn="tl"/>
          </a:blipFill>
        </p:spPr>
        <p:txBody>
          <a:bodyPr>
            <a:normAutofit fontScale="92500" lnSpcReduction="20000"/>
          </a:bodyPr>
          <a:lstStyle/>
          <a:p>
            <a:pPr>
              <a:buNone/>
            </a:pPr>
            <a:r>
              <a:rPr lang="en-US" dirty="0" smtClean="0">
                <a:solidFill>
                  <a:schemeClr val="bg1"/>
                </a:solidFill>
                <a:latin typeface="Arial" pitchFamily="34" charset="0"/>
                <a:cs typeface="Arial" pitchFamily="34" charset="0"/>
              </a:rPr>
              <a:t>Read up about guild design</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Research and select plants for all layers of 2 guilds meeting the many design parameters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Create a budget</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Pickup and deliver the plantings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Install the plantings</a:t>
            </a:r>
          </a:p>
          <a:p>
            <a:pPr>
              <a:buNone/>
            </a:pPr>
            <a:endParaRPr lang="en-US" dirty="0" smtClean="0">
              <a:solidFill>
                <a:schemeClr val="bg1"/>
              </a:solidFill>
              <a:latin typeface="Arial" pitchFamily="34" charset="0"/>
              <a:cs typeface="Arial" pitchFamily="34" charset="0"/>
            </a:endParaRPr>
          </a:p>
          <a:p>
            <a:pPr>
              <a:buNone/>
            </a:pPr>
            <a:r>
              <a:rPr lang="en-US" dirty="0" smtClean="0">
                <a:solidFill>
                  <a:schemeClr val="bg1"/>
                </a:solidFill>
                <a:latin typeface="Arial" pitchFamily="34" charset="0"/>
                <a:cs typeface="Arial" pitchFamily="34" charset="0"/>
              </a:rPr>
              <a:t>Integrate design decisions with other teams</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6" name="Picture 2" descr="C:\Users\Ken\Desktop\IMG_8836.JPG"/>
          <p:cNvPicPr>
            <a:picLocks noChangeAspect="1" noChangeArrowheads="1"/>
          </p:cNvPicPr>
          <p:nvPr/>
        </p:nvPicPr>
        <p:blipFill>
          <a:blip r:embed="rId2" cstate="print"/>
          <a:srcRect/>
          <a:stretch>
            <a:fillRect/>
          </a:stretch>
        </p:blipFill>
        <p:spPr bwMode="auto">
          <a:xfrm>
            <a:off x="4038600" y="152400"/>
            <a:ext cx="4876800" cy="6502400"/>
          </a:xfrm>
          <a:prstGeom prst="rect">
            <a:avLst/>
          </a:prstGeom>
          <a:noFill/>
        </p:spPr>
      </p:pic>
      <p:sp>
        <p:nvSpPr>
          <p:cNvPr id="3" name="TextBox 2"/>
          <p:cNvSpPr txBox="1"/>
          <p:nvPr/>
        </p:nvSpPr>
        <p:spPr>
          <a:xfrm>
            <a:off x="762000" y="1447800"/>
            <a:ext cx="3048000" cy="4524315"/>
          </a:xfrm>
          <a:prstGeom prst="rect">
            <a:avLst/>
          </a:prstGeom>
          <a:noFill/>
        </p:spPr>
        <p:txBody>
          <a:bodyPr wrap="square" rtlCol="0">
            <a:spAutoFit/>
          </a:bodyPr>
          <a:lstStyle/>
          <a:p>
            <a:r>
              <a:rPr lang="en-US" sz="3200" dirty="0" smtClean="0"/>
              <a:t>Here’s what the garden looks like in a heavy rain. See those weird gutter downpours. We have to design to utilize and manage that.</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3561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9933">
              <a:alpha val="65882"/>
            </a:srgbClr>
          </a:solidFill>
        </p:spPr>
        <p:txBody>
          <a:bodyPr>
            <a:noAutofit/>
          </a:bodyPr>
          <a:lstStyle/>
          <a:p>
            <a:r>
              <a:rPr lang="en-US" sz="3600" dirty="0" smtClean="0">
                <a:solidFill>
                  <a:schemeClr val="bg1"/>
                </a:solidFill>
              </a:rPr>
              <a:t>What will Team Mini-farm Planter do?</a:t>
            </a:r>
            <a:endParaRPr lang="en-US" sz="3600" dirty="0">
              <a:solidFill>
                <a:schemeClr val="bg1"/>
              </a:solidFill>
            </a:endParaRPr>
          </a:p>
        </p:txBody>
      </p:sp>
      <p:sp>
        <p:nvSpPr>
          <p:cNvPr id="3" name="Content Placeholder 2"/>
          <p:cNvSpPr>
            <a:spLocks noGrp="1"/>
          </p:cNvSpPr>
          <p:nvPr>
            <p:ph idx="1"/>
          </p:nvPr>
        </p:nvSpPr>
        <p:spPr>
          <a:solidFill>
            <a:srgbClr val="FFCC00">
              <a:alpha val="74000"/>
            </a:srgbClr>
          </a:solidFill>
        </p:spPr>
        <p:txBody>
          <a:bodyPr>
            <a:normAutofit fontScale="85000" lnSpcReduction="20000"/>
          </a:bodyPr>
          <a:lstStyle/>
          <a:p>
            <a:r>
              <a:rPr lang="en-US" dirty="0" smtClean="0">
                <a:solidFill>
                  <a:schemeClr val="bg1"/>
                </a:solidFill>
                <a:latin typeface="Arial" pitchFamily="34" charset="0"/>
                <a:cs typeface="Arial" pitchFamily="34" charset="0"/>
              </a:rPr>
              <a:t>Design a structure that is attractive, functional and durable that coordinates with other teams’ designs</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Create a budget</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Construct/install the planter on or off-site</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Select appropriate crops for the conditions</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Get and deliver the seeds</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Add and prepare the soil for spring crops.</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3561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a:solidFill>
            <a:srgbClr val="FF9933">
              <a:alpha val="65882"/>
            </a:srgbClr>
          </a:solidFill>
        </p:spPr>
        <p:txBody>
          <a:bodyPr>
            <a:normAutofit fontScale="90000"/>
          </a:bodyPr>
          <a:lstStyle/>
          <a:p>
            <a:r>
              <a:rPr lang="en-US" dirty="0" smtClean="0">
                <a:solidFill>
                  <a:schemeClr val="bg1"/>
                </a:solidFill>
              </a:rPr>
              <a:t/>
            </a:r>
            <a:br>
              <a:rPr lang="en-US" dirty="0" smtClean="0">
                <a:solidFill>
                  <a:schemeClr val="bg1"/>
                </a:solidFill>
              </a:rPr>
            </a:br>
            <a:r>
              <a:rPr lang="en-US" dirty="0" smtClean="0">
                <a:solidFill>
                  <a:schemeClr val="bg1"/>
                </a:solidFill>
              </a:rPr>
              <a:t>Some planter ideas…</a:t>
            </a:r>
            <a:br>
              <a:rPr lang="en-US" dirty="0" smtClean="0">
                <a:solidFill>
                  <a:schemeClr val="bg1"/>
                </a:solidFill>
              </a:rPr>
            </a:br>
            <a:endParaRPr lang="en-US" dirty="0">
              <a:solidFill>
                <a:schemeClr val="bg1"/>
              </a:solidFill>
            </a:endParaRPr>
          </a:p>
        </p:txBody>
      </p:sp>
      <p:pic>
        <p:nvPicPr>
          <p:cNvPr id="4" name="Content Placeholder 3" descr="https://encrypted-tbn0.gstatic.com/images?q=tbn:ANd9GcQC7SF9KFMQeYY7B5ruOl1UyE__oHRI5xT7wZ9GbrCXF_Y-DbhB"/>
          <p:cNvPicPr>
            <a:picLocks noGrp="1"/>
          </p:cNvPicPr>
          <p:nvPr>
            <p:ph idx="1"/>
          </p:nvPr>
        </p:nvPicPr>
        <p:blipFill>
          <a:blip r:embed="rId2" cstate="print"/>
          <a:srcRect/>
          <a:stretch>
            <a:fillRect/>
          </a:stretch>
        </p:blipFill>
        <p:spPr bwMode="auto">
          <a:xfrm>
            <a:off x="533400" y="990600"/>
            <a:ext cx="84582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3561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1270464"/>
          </a:xfrm>
          <a:solidFill>
            <a:srgbClr val="FF9933">
              <a:alpha val="65882"/>
            </a:srgbClr>
          </a:solidFill>
        </p:spPr>
        <p:txBody>
          <a:bodyPr>
            <a:normAutofit fontScale="90000"/>
          </a:bodyPr>
          <a:lstStyle/>
          <a:p>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Some more ideas…</a:t>
            </a:r>
            <a:br>
              <a:rPr lang="en-US" dirty="0" smtClean="0">
                <a:solidFill>
                  <a:schemeClr val="bg1"/>
                </a:solidFill>
              </a:rPr>
            </a:br>
            <a:endParaRPr lang="en-US" dirty="0">
              <a:solidFill>
                <a:schemeClr val="bg1"/>
              </a:solidFill>
            </a:endParaRPr>
          </a:p>
        </p:txBody>
      </p:sp>
      <p:pic>
        <p:nvPicPr>
          <p:cNvPr id="6" name="Content Placeholder 5" descr="https://encrypted-tbn0.gstatic.com/images?q=tbn:ANd9GcRVby1VrHsogp8WJmqJalN2gNQ6j8807gpLIZRwwACFa2CfgKT-Gw"/>
          <p:cNvPicPr>
            <a:picLocks noGrp="1"/>
          </p:cNvPicPr>
          <p:nvPr>
            <p:ph idx="1"/>
          </p:nvPr>
        </p:nvPicPr>
        <p:blipFill>
          <a:blip r:embed="rId2" cstate="print"/>
          <a:srcRect/>
          <a:stretch>
            <a:fillRect/>
          </a:stretch>
        </p:blipFill>
        <p:spPr bwMode="auto">
          <a:xfrm>
            <a:off x="457200" y="990600"/>
            <a:ext cx="84582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3561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63136"/>
          </a:xfrm>
          <a:solidFill>
            <a:srgbClr val="FF9933">
              <a:alpha val="65882"/>
            </a:srgbClr>
          </a:solidFill>
        </p:spPr>
        <p:txBody>
          <a:bodyPr>
            <a:normAutofit/>
          </a:bodyPr>
          <a:lstStyle/>
          <a:p>
            <a:r>
              <a:rPr lang="en-US" dirty="0" smtClean="0">
                <a:solidFill>
                  <a:schemeClr val="bg1"/>
                </a:solidFill>
              </a:rPr>
              <a:t>Lots of ideas!</a:t>
            </a:r>
            <a:endParaRPr lang="en-US" dirty="0">
              <a:solidFill>
                <a:schemeClr val="bg1"/>
              </a:solidFill>
            </a:endParaRPr>
          </a:p>
        </p:txBody>
      </p:sp>
      <p:pic>
        <p:nvPicPr>
          <p:cNvPr id="5" name="irc_mi" descr="http://www.permaculturenews.org/images/mark_june_2012_17a.jpg"/>
          <p:cNvPicPr>
            <a:picLocks noGrp="1"/>
          </p:cNvPicPr>
          <p:nvPr>
            <p:ph idx="1"/>
          </p:nvPr>
        </p:nvPicPr>
        <p:blipFill>
          <a:blip r:embed="rId2" cstate="print"/>
          <a:srcRect/>
          <a:stretch>
            <a:fillRect/>
          </a:stretch>
        </p:blipFill>
        <p:spPr bwMode="auto">
          <a:xfrm>
            <a:off x="1524000" y="1066800"/>
            <a:ext cx="6019800"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70" y="-304799"/>
            <a:ext cx="8591550" cy="1066800"/>
          </a:xfrm>
        </p:spPr>
        <p:txBody>
          <a:bodyPr/>
          <a:lstStyle/>
          <a:p>
            <a:r>
              <a:rPr lang="en-US" dirty="0" smtClean="0">
                <a:solidFill>
                  <a:srgbClr val="92D050"/>
                </a:solidFill>
              </a:rPr>
              <a:t>Dandelion/Clover Plots </a:t>
            </a:r>
            <a:endParaRPr lang="en-US" dirty="0">
              <a:solidFill>
                <a:srgbClr val="92D050"/>
              </a:solidFill>
            </a:endParaRPr>
          </a:p>
        </p:txBody>
      </p:sp>
      <p:sp>
        <p:nvSpPr>
          <p:cNvPr id="3" name="TextBox 2"/>
          <p:cNvSpPr txBox="1"/>
          <p:nvPr/>
        </p:nvSpPr>
        <p:spPr>
          <a:xfrm>
            <a:off x="227270" y="762001"/>
            <a:ext cx="4453467" cy="923330"/>
          </a:xfrm>
          <a:prstGeom prst="rect">
            <a:avLst/>
          </a:prstGeom>
          <a:noFill/>
        </p:spPr>
        <p:txBody>
          <a:bodyPr wrap="square" rtlCol="0">
            <a:spAutoFit/>
          </a:bodyPr>
          <a:lstStyle/>
          <a:p>
            <a:pPr marL="285750" indent="-285750">
              <a:buFont typeface="Arial"/>
              <a:buChar char="•"/>
            </a:pPr>
            <a:r>
              <a:rPr lang="en-US" dirty="0" smtClean="0"/>
              <a:t>Seeds very cheap, under $10,  at local nurseries or garden supply (or just collect seeds on your own)</a:t>
            </a:r>
            <a:endParaRPr lang="en-US" dirty="0"/>
          </a:p>
        </p:txBody>
      </p:sp>
      <p:pic>
        <p:nvPicPr>
          <p:cNvPr id="4" name="Picture 3" descr="F9EAN1YFH1GF91A.LARGE.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331160" y="2451100"/>
            <a:ext cx="2037355" cy="1358900"/>
          </a:xfrm>
          <a:prstGeom prst="rect">
            <a:avLst/>
          </a:prstGeom>
        </p:spPr>
      </p:pic>
      <p:pic>
        <p:nvPicPr>
          <p:cNvPr id="5" name="Picture 4" descr="images.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685" y="3977494"/>
            <a:ext cx="2220383" cy="1663144"/>
          </a:xfrm>
          <a:prstGeom prst="rect">
            <a:avLst/>
          </a:prstGeom>
        </p:spPr>
      </p:pic>
      <p:pic>
        <p:nvPicPr>
          <p:cNvPr id="6" name="Picture 5" descr="self-watering-tray_01.jp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1" y="762000"/>
            <a:ext cx="1681994" cy="1587500"/>
          </a:xfrm>
          <a:prstGeom prst="rect">
            <a:avLst/>
          </a:prstGeom>
        </p:spPr>
      </p:pic>
      <p:pic>
        <p:nvPicPr>
          <p:cNvPr id="7" name="Picture 6" descr="wheatgrass_growing_in_trays.jpg"/>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661599" y="1862667"/>
            <a:ext cx="2019138" cy="2303200"/>
          </a:xfrm>
          <a:prstGeom prst="rect">
            <a:avLst/>
          </a:prstGeom>
        </p:spPr>
      </p:pic>
      <p:sp>
        <p:nvSpPr>
          <p:cNvPr id="8" name="Right Arrow 7"/>
          <p:cNvSpPr/>
          <p:nvPr/>
        </p:nvSpPr>
        <p:spPr>
          <a:xfrm>
            <a:off x="5249333" y="982133"/>
            <a:ext cx="626534" cy="355600"/>
          </a:xfrm>
          <a:prstGeom prst="rightArrow">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331160" y="3810000"/>
            <a:ext cx="2037355" cy="923330"/>
          </a:xfrm>
          <a:prstGeom prst="rect">
            <a:avLst/>
          </a:prstGeom>
          <a:noFill/>
        </p:spPr>
        <p:txBody>
          <a:bodyPr wrap="square" rtlCol="0">
            <a:spAutoFit/>
          </a:bodyPr>
          <a:lstStyle/>
          <a:p>
            <a:r>
              <a:rPr lang="en-US" dirty="0" smtClean="0"/>
              <a:t>Use one of these (make sure there is sufficient drainage) </a:t>
            </a:r>
            <a:endParaRPr lang="en-US" dirty="0"/>
          </a:p>
        </p:txBody>
      </p:sp>
      <p:sp>
        <p:nvSpPr>
          <p:cNvPr id="10" name="Plus 9"/>
          <p:cNvSpPr/>
          <p:nvPr/>
        </p:nvSpPr>
        <p:spPr>
          <a:xfrm>
            <a:off x="7357533" y="4809066"/>
            <a:ext cx="389467" cy="368301"/>
          </a:xfrm>
          <a:prstGeom prst="mathPlus">
            <a:avLst/>
          </a:prstGeom>
          <a:solidFill>
            <a:srgbClr val="964D2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mages.jp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709834" y="5262034"/>
            <a:ext cx="1316566" cy="1316566"/>
          </a:xfrm>
          <a:prstGeom prst="rect">
            <a:avLst/>
          </a:prstGeom>
        </p:spPr>
      </p:pic>
      <p:sp>
        <p:nvSpPr>
          <p:cNvPr id="12" name="Plus 11"/>
          <p:cNvSpPr/>
          <p:nvPr/>
        </p:nvSpPr>
        <p:spPr>
          <a:xfrm>
            <a:off x="5941693" y="5732396"/>
            <a:ext cx="389467" cy="368301"/>
          </a:xfrm>
          <a:prstGeom prst="mathPlus">
            <a:avLst/>
          </a:prstGeom>
          <a:solidFill>
            <a:srgbClr val="964D2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7" cstate="print"/>
          <a:stretch>
            <a:fillRect/>
          </a:stretch>
        </p:blipFill>
        <p:spPr>
          <a:xfrm>
            <a:off x="4680737" y="5624406"/>
            <a:ext cx="1113367" cy="952581"/>
          </a:xfrm>
          <a:prstGeom prst="rect">
            <a:avLst/>
          </a:prstGeom>
        </p:spPr>
      </p:pic>
      <p:sp>
        <p:nvSpPr>
          <p:cNvPr id="14" name="TextBox 13"/>
          <p:cNvSpPr txBox="1"/>
          <p:nvPr/>
        </p:nvSpPr>
        <p:spPr>
          <a:xfrm>
            <a:off x="8026400" y="5262034"/>
            <a:ext cx="1117600" cy="1477328"/>
          </a:xfrm>
          <a:prstGeom prst="rect">
            <a:avLst/>
          </a:prstGeom>
          <a:noFill/>
        </p:spPr>
        <p:txBody>
          <a:bodyPr wrap="square" rtlCol="0">
            <a:spAutoFit/>
          </a:bodyPr>
          <a:lstStyle/>
          <a:p>
            <a:r>
              <a:rPr lang="en-US" dirty="0" smtClean="0"/>
              <a:t>Organic material=dirt, compost, mulch</a:t>
            </a:r>
            <a:endParaRPr lang="en-US" dirty="0"/>
          </a:p>
        </p:txBody>
      </p:sp>
      <p:sp>
        <p:nvSpPr>
          <p:cNvPr id="15" name="Plus 14"/>
          <p:cNvSpPr/>
          <p:nvPr/>
        </p:nvSpPr>
        <p:spPr>
          <a:xfrm>
            <a:off x="4055533" y="5938176"/>
            <a:ext cx="389467" cy="368301"/>
          </a:xfrm>
          <a:prstGeom prst="mathPlus">
            <a:avLst/>
          </a:prstGeom>
          <a:solidFill>
            <a:srgbClr val="964D2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sun.jpg"/>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2861733" y="5830478"/>
            <a:ext cx="982134" cy="1000931"/>
          </a:xfrm>
          <a:prstGeom prst="rect">
            <a:avLst/>
          </a:prstGeom>
        </p:spPr>
      </p:pic>
      <p:sp>
        <p:nvSpPr>
          <p:cNvPr id="17" name="TextBox 16"/>
          <p:cNvSpPr txBox="1"/>
          <p:nvPr/>
        </p:nvSpPr>
        <p:spPr>
          <a:xfrm>
            <a:off x="2506134" y="4809066"/>
            <a:ext cx="2675466" cy="923330"/>
          </a:xfrm>
          <a:prstGeom prst="rect">
            <a:avLst/>
          </a:prstGeom>
          <a:noFill/>
        </p:spPr>
        <p:txBody>
          <a:bodyPr wrap="square" rtlCol="0">
            <a:spAutoFit/>
          </a:bodyPr>
          <a:lstStyle/>
          <a:p>
            <a:r>
              <a:rPr lang="en-US" dirty="0" smtClean="0"/>
              <a:t>Can be put outside-just make sure it’s out of reach from wildlife</a:t>
            </a:r>
            <a:endParaRPr lang="en-US" dirty="0"/>
          </a:p>
        </p:txBody>
      </p:sp>
      <p:sp>
        <p:nvSpPr>
          <p:cNvPr id="20" name="Bent-Up Arrow 19"/>
          <p:cNvSpPr/>
          <p:nvPr/>
        </p:nvSpPr>
        <p:spPr>
          <a:xfrm flipH="1">
            <a:off x="1548070" y="5911586"/>
            <a:ext cx="720998" cy="638811"/>
          </a:xfrm>
          <a:prstGeom prst="bentUpArrow">
            <a:avLst/>
          </a:prstGeom>
          <a:solidFill>
            <a:srgbClr val="964D2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Equal 20"/>
          <p:cNvSpPr/>
          <p:nvPr/>
        </p:nvSpPr>
        <p:spPr>
          <a:xfrm>
            <a:off x="819937" y="2743200"/>
            <a:ext cx="1144330" cy="491067"/>
          </a:xfrm>
          <a:prstGeom prst="mathEqual">
            <a:avLst/>
          </a:prstGeom>
          <a:solidFill>
            <a:srgbClr val="964D2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5-Point Star 21"/>
          <p:cNvSpPr/>
          <p:nvPr/>
        </p:nvSpPr>
        <p:spPr>
          <a:xfrm>
            <a:off x="4519870" y="1906694"/>
            <a:ext cx="321733" cy="292100"/>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p:cNvSpPr/>
          <p:nvPr/>
        </p:nvSpPr>
        <p:spPr>
          <a:xfrm>
            <a:off x="2424532" y="3380317"/>
            <a:ext cx="321733" cy="292100"/>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p:cNvSpPr/>
          <p:nvPr/>
        </p:nvSpPr>
        <p:spPr>
          <a:xfrm>
            <a:off x="4629937" y="3873767"/>
            <a:ext cx="321733" cy="292100"/>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p:cNvSpPr/>
          <p:nvPr/>
        </p:nvSpPr>
        <p:spPr>
          <a:xfrm>
            <a:off x="2540000" y="1685331"/>
            <a:ext cx="321733" cy="292100"/>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7204343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normAutofit fontScale="90000"/>
          </a:bodyPr>
          <a:lstStyle/>
          <a:p>
            <a:pPr algn="ctr"/>
            <a:r>
              <a:rPr lang="en-US" dirty="0" smtClean="0">
                <a:solidFill>
                  <a:schemeClr val="bg1"/>
                </a:solidFill>
              </a:rPr>
              <a:t>What will Team Art and Sign do?</a:t>
            </a:r>
            <a:endParaRPr lang="en-US" dirty="0">
              <a:solidFill>
                <a:schemeClr val="bg1"/>
              </a:solidFill>
            </a:endParaRPr>
          </a:p>
        </p:txBody>
      </p:sp>
      <p:sp>
        <p:nvSpPr>
          <p:cNvPr id="3" name="Content Placeholder 2"/>
          <p:cNvSpPr>
            <a:spLocks noGrp="1"/>
          </p:cNvSpPr>
          <p:nvPr>
            <p:ph idx="1"/>
          </p:nvPr>
        </p:nvSpPr>
        <p:spPr>
          <a:solidFill>
            <a:srgbClr val="CCFF99"/>
          </a:solidFill>
        </p:spPr>
        <p:txBody>
          <a:bodyPr>
            <a:normAutofit fontScale="85000" lnSpcReduction="20000"/>
          </a:bodyPr>
          <a:lstStyle/>
          <a:p>
            <a:r>
              <a:rPr lang="en-US" dirty="0" smtClean="0">
                <a:solidFill>
                  <a:schemeClr val="bg1"/>
                </a:solidFill>
                <a:latin typeface="Arial" pitchFamily="34" charset="0"/>
                <a:cs typeface="Arial" pitchFamily="34" charset="0"/>
              </a:rPr>
              <a:t>Using an existing outdoor display board, design the copy and art for the sign to include donor names, certification signage as well as to teach and promote about wildlife food gardens and microhabitats</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Create a budget</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Add possible artful birdhouse and bat house</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Shop and price signage creation</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Get, deliver and install the materials </a:t>
            </a: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990600"/>
            <a:ext cx="3962400" cy="152400"/>
          </a:xfrm>
          <a:solidFill>
            <a:schemeClr val="accent2">
              <a:lumMod val="60000"/>
              <a:lumOff val="40000"/>
            </a:schemeClr>
          </a:solidFill>
        </p:spPr>
        <p:txBody>
          <a:bodyPr>
            <a:normAutofit fontScale="90000"/>
          </a:bodyPr>
          <a:lstStyle/>
          <a:p>
            <a:r>
              <a:rPr lang="en-US" dirty="0" smtClean="0">
                <a:solidFill>
                  <a:schemeClr val="bg1"/>
                </a:solidFill>
              </a:rPr>
              <a:t>.</a:t>
            </a:r>
            <a:endParaRPr lang="en-US" dirty="0">
              <a:solidFill>
                <a:schemeClr val="bg1"/>
              </a:solidFill>
            </a:endParaRPr>
          </a:p>
        </p:txBody>
      </p:sp>
      <p:pic>
        <p:nvPicPr>
          <p:cNvPr id="3" name="Content Placeholder 2" descr="C:\Users\Ken\Dropbox\WCV Garden\Walk Sign.JPG"/>
          <p:cNvPicPr>
            <a:picLocks noGrp="1" noChangeAspect="1" noChangeArrowheads="1"/>
          </p:cNvPicPr>
          <p:nvPr>
            <p:ph idx="1"/>
          </p:nvPr>
        </p:nvPicPr>
        <p:blipFill>
          <a:blip r:embed="rId2" cstate="print"/>
          <a:srcRect/>
          <a:stretch>
            <a:fillRect/>
          </a:stretch>
        </p:blipFill>
        <p:spPr bwMode="auto">
          <a:xfrm>
            <a:off x="457200" y="304800"/>
            <a:ext cx="8260292" cy="6195219"/>
          </a:xfrm>
          <a:prstGeom prst="rect">
            <a:avLst/>
          </a:prstGeom>
          <a:noFill/>
        </p:spPr>
      </p:pic>
      <p:sp>
        <p:nvSpPr>
          <p:cNvPr id="4" name="TextBox 3"/>
          <p:cNvSpPr txBox="1"/>
          <p:nvPr/>
        </p:nvSpPr>
        <p:spPr>
          <a:xfrm>
            <a:off x="1295400" y="685800"/>
            <a:ext cx="6934200" cy="1200329"/>
          </a:xfrm>
          <a:prstGeom prst="rect">
            <a:avLst/>
          </a:prstGeom>
          <a:solidFill>
            <a:schemeClr val="tx2">
              <a:lumMod val="75000"/>
            </a:schemeClr>
          </a:solidFill>
        </p:spPr>
        <p:txBody>
          <a:bodyPr wrap="square" rtlCol="0">
            <a:spAutoFit/>
          </a:bodyPr>
          <a:lstStyle/>
          <a:p>
            <a:r>
              <a:rPr lang="en-US" sz="3600" b="1" dirty="0" smtClean="0">
                <a:solidFill>
                  <a:schemeClr val="bg1"/>
                </a:solidFill>
              </a:rPr>
              <a:t>This is the current sign. It is solid, but needs a makeover</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990600"/>
            <a:ext cx="3962400" cy="152400"/>
          </a:xfrm>
          <a:solidFill>
            <a:schemeClr val="accent2">
              <a:lumMod val="60000"/>
              <a:lumOff val="40000"/>
            </a:schemeClr>
          </a:solidFill>
        </p:spPr>
        <p:txBody>
          <a:bodyPr>
            <a:normAutofit fontScale="90000"/>
          </a:bodyPr>
          <a:lstStyle/>
          <a:p>
            <a:endParaRPr lang="en-US" dirty="0">
              <a:solidFill>
                <a:schemeClr val="bg1"/>
              </a:solidFill>
            </a:endParaRPr>
          </a:p>
        </p:txBody>
      </p:sp>
      <p:pic>
        <p:nvPicPr>
          <p:cNvPr id="1026" name="Picture 2" descr="C:\Users\Ken\Dropbox\WCV Garden\Front sign.JPG"/>
          <p:cNvPicPr>
            <a:picLocks noGrp="1" noChangeAspect="1" noChangeArrowheads="1"/>
          </p:cNvPicPr>
          <p:nvPr>
            <p:ph idx="1"/>
          </p:nvPr>
        </p:nvPicPr>
        <p:blipFill>
          <a:blip r:embed="rId2" cstate="print"/>
          <a:srcRect/>
          <a:stretch>
            <a:fillRect/>
          </a:stretch>
        </p:blipFill>
        <p:spPr bwMode="auto">
          <a:xfrm>
            <a:off x="304800" y="95250"/>
            <a:ext cx="8650817" cy="6488113"/>
          </a:xfrm>
          <a:prstGeom prst="rect">
            <a:avLst/>
          </a:prstGeom>
          <a:noFill/>
        </p:spPr>
      </p:pic>
      <p:sp>
        <p:nvSpPr>
          <p:cNvPr id="4" name="TextBox 3"/>
          <p:cNvSpPr txBox="1"/>
          <p:nvPr/>
        </p:nvSpPr>
        <p:spPr>
          <a:xfrm>
            <a:off x="1295400" y="4572000"/>
            <a:ext cx="6248400" cy="1569660"/>
          </a:xfrm>
          <a:prstGeom prst="rect">
            <a:avLst/>
          </a:prstGeom>
          <a:solidFill>
            <a:schemeClr val="accent6">
              <a:lumMod val="90000"/>
            </a:schemeClr>
          </a:solidFill>
        </p:spPr>
        <p:txBody>
          <a:bodyPr wrap="square" rtlCol="0">
            <a:spAutoFit/>
          </a:bodyPr>
          <a:lstStyle/>
          <a:p>
            <a:r>
              <a:rPr lang="en-US" sz="2400" b="1" dirty="0" smtClean="0">
                <a:solidFill>
                  <a:schemeClr val="bg1"/>
                </a:solidFill>
              </a:rPr>
              <a:t>This is the main road sign. Whatever we do should  take this sign into consideration and think about continuity of brand to some extent.</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a:gradFill>
            <a:gsLst>
              <a:gs pos="0">
                <a:srgbClr val="8488C4"/>
              </a:gs>
              <a:gs pos="53000">
                <a:srgbClr val="D4DEFF"/>
              </a:gs>
              <a:gs pos="83000">
                <a:srgbClr val="D4DEFF"/>
              </a:gs>
              <a:gs pos="100000">
                <a:srgbClr val="96AB94"/>
              </a:gs>
            </a:gsLst>
            <a:lin ang="5400000" scaled="0"/>
          </a:gradFill>
        </p:spPr>
        <p:txBody>
          <a:bodyPr/>
          <a:lstStyle/>
          <a:p>
            <a:pPr algn="ctr"/>
            <a:r>
              <a:rPr lang="en-US" dirty="0" smtClean="0">
                <a:solidFill>
                  <a:schemeClr val="bg1"/>
                </a:solidFill>
              </a:rPr>
              <a:t>Design by Committee?</a:t>
            </a:r>
            <a:endParaRPr lang="en-US" dirty="0">
              <a:solidFill>
                <a:schemeClr val="bg1"/>
              </a:solidFill>
            </a:endParaRPr>
          </a:p>
        </p:txBody>
      </p:sp>
      <p:sp>
        <p:nvSpPr>
          <p:cNvPr id="3" name="Content Placeholder 2"/>
          <p:cNvSpPr>
            <a:spLocks noGrp="1"/>
          </p:cNvSpPr>
          <p:nvPr>
            <p:ph idx="1"/>
          </p:nvPr>
        </p:nvSpPr>
        <p:spPr>
          <a:xfrm>
            <a:off x="457200" y="1219200"/>
            <a:ext cx="8229600" cy="4953317"/>
          </a:xfrm>
          <a:blipFill>
            <a:blip r:embed="rId3" cstate="print">
              <a:duotone>
                <a:prstClr val="black"/>
                <a:schemeClr val="accent6">
                  <a:tint val="45000"/>
                  <a:satMod val="400000"/>
                </a:schemeClr>
              </a:duotone>
            </a:blip>
            <a:tile tx="0" ty="0" sx="100000" sy="100000" flip="none" algn="tl"/>
          </a:blipFill>
        </p:spPr>
        <p:txBody>
          <a:bodyPr>
            <a:normAutofit fontScale="92500" lnSpcReduction="20000"/>
          </a:bodyPr>
          <a:lstStyle/>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Sure, all ideas are welcome, especially in early brainstorming.</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But, we need to remember that each of our pet ideas—wonderful and valid as they may be– may not get used in the end project.</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We will use some professional and expert designers to look over what we come up with and make sure the overall design and function hangs together well.</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a:gradFill>
            <a:gsLst>
              <a:gs pos="0">
                <a:srgbClr val="8488C4"/>
              </a:gs>
              <a:gs pos="53000">
                <a:srgbClr val="D4DEFF"/>
              </a:gs>
              <a:gs pos="83000">
                <a:srgbClr val="D4DEFF"/>
              </a:gs>
              <a:gs pos="100000">
                <a:srgbClr val="96AB94"/>
              </a:gs>
            </a:gsLst>
            <a:lin ang="5400000" scaled="0"/>
          </a:gradFill>
        </p:spPr>
        <p:txBody>
          <a:bodyPr>
            <a:normAutofit fontScale="90000"/>
          </a:bodyPr>
          <a:lstStyle/>
          <a:p>
            <a:pPr algn="ctr"/>
            <a:r>
              <a:rPr lang="en-US" dirty="0" smtClean="0">
                <a:solidFill>
                  <a:schemeClr val="bg1"/>
                </a:solidFill>
              </a:rPr>
              <a:t/>
            </a:r>
            <a:br>
              <a:rPr lang="en-US" dirty="0" smtClean="0">
                <a:solidFill>
                  <a:schemeClr val="bg1"/>
                </a:solidFill>
              </a:rPr>
            </a:br>
            <a:endParaRPr lang="en-US" dirty="0">
              <a:solidFill>
                <a:schemeClr val="bg1"/>
              </a:solidFill>
            </a:endParaRPr>
          </a:p>
        </p:txBody>
      </p:sp>
      <p:sp>
        <p:nvSpPr>
          <p:cNvPr id="3" name="Content Placeholder 2"/>
          <p:cNvSpPr>
            <a:spLocks noGrp="1"/>
          </p:cNvSpPr>
          <p:nvPr>
            <p:ph idx="1"/>
          </p:nvPr>
        </p:nvSpPr>
        <p:spPr>
          <a:xfrm>
            <a:off x="457200" y="1219200"/>
            <a:ext cx="8229600" cy="4953317"/>
          </a:xfrm>
          <a:blipFill>
            <a:blip r:embed="rId3" cstate="print">
              <a:duotone>
                <a:prstClr val="black"/>
                <a:schemeClr val="accent6">
                  <a:tint val="45000"/>
                  <a:satMod val="400000"/>
                </a:schemeClr>
              </a:duotone>
            </a:blip>
            <a:tile tx="0" ty="0" sx="100000" sy="100000" flip="none" algn="tl"/>
          </a:blipFill>
        </p:spPr>
        <p:txBody>
          <a:bodyPr>
            <a:normAutofit/>
          </a:bodyPr>
          <a:lstStyle/>
          <a:p>
            <a:r>
              <a:rPr lang="en-US" dirty="0" smtClean="0">
                <a:solidFill>
                  <a:schemeClr val="bg1"/>
                </a:solidFill>
                <a:latin typeface="Arial" pitchFamily="34" charset="0"/>
                <a:cs typeface="Arial" pitchFamily="34" charset="0"/>
              </a:rPr>
              <a:t>No one has to “do it all”</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There’re lots of small, discreet tasks you can do.</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Hate gardening? You can cook for our workdays, shop for stuff needed, lead advanced training on party day… we’ll fit you in with on or off-site work. </a:t>
            </a:r>
          </a:p>
          <a:p>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a:gradFill>
            <a:gsLst>
              <a:gs pos="0">
                <a:srgbClr val="8488C4"/>
              </a:gs>
              <a:gs pos="53000">
                <a:srgbClr val="D4DEFF"/>
              </a:gs>
              <a:gs pos="83000">
                <a:srgbClr val="D4DEFF"/>
              </a:gs>
              <a:gs pos="100000">
                <a:srgbClr val="96AB94"/>
              </a:gs>
            </a:gsLst>
            <a:lin ang="5400000" scaled="0"/>
          </a:gradFill>
        </p:spPr>
        <p:txBody>
          <a:bodyPr>
            <a:normAutofit fontScale="90000"/>
          </a:bodyPr>
          <a:lstStyle/>
          <a:p>
            <a:pPr algn="ctr"/>
            <a:r>
              <a:rPr lang="en-US" dirty="0" smtClean="0">
                <a:solidFill>
                  <a:schemeClr val="bg1"/>
                </a:solidFill>
              </a:rPr>
              <a:t/>
            </a:r>
            <a:br>
              <a:rPr lang="en-US" dirty="0" smtClean="0">
                <a:solidFill>
                  <a:schemeClr val="bg1"/>
                </a:solidFill>
              </a:rPr>
            </a:br>
            <a:endParaRPr lang="en-US" dirty="0">
              <a:solidFill>
                <a:schemeClr val="bg1"/>
              </a:solidFill>
            </a:endParaRPr>
          </a:p>
        </p:txBody>
      </p:sp>
      <p:sp>
        <p:nvSpPr>
          <p:cNvPr id="3" name="Content Placeholder 2"/>
          <p:cNvSpPr>
            <a:spLocks noGrp="1"/>
          </p:cNvSpPr>
          <p:nvPr>
            <p:ph idx="1"/>
          </p:nvPr>
        </p:nvSpPr>
        <p:spPr>
          <a:xfrm>
            <a:off x="457200" y="1219200"/>
            <a:ext cx="8229600" cy="4953317"/>
          </a:xfrm>
          <a:blipFill>
            <a:blip r:embed="rId3" cstate="print">
              <a:duotone>
                <a:prstClr val="black"/>
                <a:schemeClr val="accent6">
                  <a:tint val="45000"/>
                  <a:satMod val="400000"/>
                </a:schemeClr>
              </a:duotone>
            </a:blip>
            <a:tile tx="0" ty="0" sx="100000" sy="100000" flip="none" algn="tl"/>
          </a:blipFill>
        </p:spPr>
        <p:txBody>
          <a:bodyPr>
            <a:normAutofit/>
          </a:bodyPr>
          <a:lstStyle/>
          <a:p>
            <a:r>
              <a:rPr lang="en-US" dirty="0" smtClean="0">
                <a:solidFill>
                  <a:schemeClr val="bg1"/>
                </a:solidFill>
                <a:latin typeface="Arial" pitchFamily="34" charset="0"/>
                <a:cs typeface="Arial" pitchFamily="34" charset="0"/>
              </a:rPr>
              <a:t>We are looking forward to using your ideas and expertise!</a:t>
            </a: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Call or email  Kate Guenther to volunteer! </a:t>
            </a:r>
            <a:r>
              <a:rPr lang="en-US" dirty="0" smtClean="0">
                <a:solidFill>
                  <a:schemeClr val="bg1"/>
                </a:solidFill>
                <a:latin typeface="Arial" pitchFamily="34" charset="0"/>
                <a:cs typeface="Arial" pitchFamily="34" charset="0"/>
                <a:hlinkClick r:id="rId4"/>
              </a:rPr>
              <a:t>goatherderkate@yahoo.com</a:t>
            </a:r>
            <a:r>
              <a:rPr lang="en-US" dirty="0" smtClean="0">
                <a:solidFill>
                  <a:schemeClr val="bg1"/>
                </a:solidFill>
                <a:latin typeface="Arial" pitchFamily="34" charset="0"/>
                <a:cs typeface="Arial" pitchFamily="34" charset="0"/>
              </a:rPr>
              <a:t> </a:t>
            </a:r>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540-350-2824</a:t>
            </a:r>
          </a:p>
          <a:p>
            <a:endParaRPr lang="en-US"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1159</TotalTime>
  <Words>783</Words>
  <Application>Microsoft Office PowerPoint</Application>
  <PresentationFormat>On-screen Show (4:3)</PresentationFormat>
  <Paragraphs>161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Foundry</vt:lpstr>
      <vt:lpstr>Micro-Habitat Garden</vt:lpstr>
      <vt:lpstr>Headwaters Master Naturalists</vt:lpstr>
      <vt:lpstr>Project Mission Statement</vt:lpstr>
      <vt:lpstr>What is the garden space we are designing and installing? </vt:lpstr>
      <vt:lpstr>What micro-habitats will be added?</vt:lpstr>
      <vt:lpstr>Seeking Certification</vt:lpstr>
      <vt:lpstr>A lot of design factors!</vt:lpstr>
      <vt:lpstr>A lot of design factors!</vt:lpstr>
      <vt:lpstr>What is “permaculture?”</vt:lpstr>
      <vt:lpstr>What is a“plant guild”</vt:lpstr>
      <vt:lpstr>  What components make up a guild? </vt:lpstr>
      <vt:lpstr>This is a  well-known simple guild </vt:lpstr>
      <vt:lpstr>Plant Guild R&amp;D</vt:lpstr>
      <vt:lpstr>Okay, are you sold?  Here’s how you can  get involved!</vt:lpstr>
      <vt:lpstr>What will Team Water Pond do?</vt:lpstr>
      <vt:lpstr>One possibility:</vt:lpstr>
      <vt:lpstr>What will Team Plant Guild do?</vt:lpstr>
      <vt:lpstr>Slide 18</vt:lpstr>
      <vt:lpstr>What will Team Mini-farm Planter do?</vt:lpstr>
      <vt:lpstr> Some planter ideas… </vt:lpstr>
      <vt:lpstr>   Some more ideas… </vt:lpstr>
      <vt:lpstr>Lots of ideas!</vt:lpstr>
      <vt:lpstr>Dandelion/Clover Plots </vt:lpstr>
      <vt:lpstr>What will Team Art and Sign do?</vt:lpstr>
      <vt:lpstr>.</vt:lpstr>
      <vt:lpstr>Slide 26</vt:lpstr>
      <vt:lpstr>Design by Committee?</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Micro-Habitat Garden</dc:title>
  <dc:creator>Ken</dc:creator>
  <cp:lastModifiedBy>Ken</cp:lastModifiedBy>
  <cp:revision>52</cp:revision>
  <dcterms:created xsi:type="dcterms:W3CDTF">2013-10-03T21:01:02Z</dcterms:created>
  <dcterms:modified xsi:type="dcterms:W3CDTF">2013-10-17T12:07:26Z</dcterms:modified>
</cp:coreProperties>
</file>